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gif" ContentType="image/gif"/>
  <Default Extension="jpg" ContentType="image/jpeg"/>
  <Override PartName="/ppt/diagrams/data1.xml" ContentType="application/vnd.openxmlformats-officedocument.drawingml.diagramData+xml"/>
  <Override PartName="/ppt/diagrams/data9.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81.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31.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80.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6.xml" ContentType="application/vnd.openxmlformats-officedocument.presentationml.slide+xml"/>
  <Override PartName="/ppt/slides/slide13.xml" ContentType="application/vnd.openxmlformats-officedocument.presentationml.slide+xml"/>
  <Override PartName="/ppt/slides/slide28.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2.xml" ContentType="application/vnd.openxmlformats-officedocument.presentationml.slide+xml"/>
  <Override PartName="/ppt/slides/slide27.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33.xml" ContentType="application/vnd.openxmlformats-officedocument.presentationml.slide+xml"/>
  <Override PartName="/ppt/slides/slide41.xml" ContentType="application/vnd.openxmlformats-officedocument.presentationml.slide+xml"/>
  <Override PartName="/ppt/slides/slide3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4.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notesSlides/notesSlide7.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colors9.xml" ContentType="application/vnd.openxmlformats-officedocument.drawingml.diagramColors+xml"/>
  <Override PartName="/ppt/diagrams/drawing8.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drawing3.xml" ContentType="application/vnd.ms-office.drawingml.diagramDrawing+xml"/>
  <Override PartName="/ppt/diagrams/drawing9.xml" ContentType="application/vnd.ms-office.drawingml.diagramDrawing+xml"/>
  <Override PartName="/ppt/diagrams/quickStyle4.xml" ContentType="application/vnd.openxmlformats-officedocument.drawingml.diagramStyle+xml"/>
  <Override PartName="/ppt/diagrams/colors5.xml" ContentType="application/vnd.openxmlformats-officedocument.drawingml.diagramColors+xml"/>
  <Override PartName="/ppt/diagrams/quickStyle5.xml" ContentType="application/vnd.openxmlformats-officedocument.drawingml.diagramStyle+xml"/>
  <Override PartName="/ppt/diagrams/layout5.xml" ContentType="application/vnd.openxmlformats-officedocument.drawingml.diagramLayout+xml"/>
  <Override PartName="/ppt/diagrams/layout9.xml" ContentType="application/vnd.openxmlformats-officedocument.drawingml.diagramLayout+xml"/>
  <Override PartName="/ppt/diagrams/quickStyle9.xml" ContentType="application/vnd.openxmlformats-officedocument.drawingml.diagramStyle+xml"/>
  <Override PartName="/ppt/diagrams/drawing4.xml" ContentType="application/vnd.ms-office.drawingml.diagramDrawing+xml"/>
  <Override PartName="/ppt/diagrams/colors4.xml" ContentType="application/vnd.openxmlformats-officedocument.drawingml.diagramColors+xml"/>
  <Override PartName="/ppt/diagrams/layout4.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theme/themeOverride1.xml" ContentType="application/vnd.openxmlformats-officedocument.themeOverride+xml"/>
  <Override PartName="/ppt/theme/theme2.xml" ContentType="application/vnd.openxmlformats-officedocument.theme+xml"/>
  <Override PartName="/ppt/notesMasters/notesMaster1.xml" ContentType="application/vnd.openxmlformats-officedocument.presentationml.notesMaster+xml"/>
  <Override PartName="/ppt/diagrams/layout2.xml" ContentType="application/vnd.openxmlformats-officedocument.drawingml.diagramLayout+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diagrams/drawing2.xml" ContentType="application/vnd.ms-office.drawingml.diagramDrawing+xml"/>
  <Override PartName="/ppt/diagrams/drawing5.xml" ContentType="application/vnd.ms-office.drawingml.diagramDrawing+xml"/>
  <Override PartName="/ppt/diagrams/layout6.xml" ContentType="application/vnd.openxmlformats-officedocument.drawingml.diagramLayout+xml"/>
  <Override PartName="/ppt/diagrams/layout7.xml" ContentType="application/vnd.openxmlformats-officedocument.drawingml.diagramLayout+xml"/>
  <Override PartName="/ppt/diagrams/quickStyle7.xml" ContentType="application/vnd.openxmlformats-officedocument.drawingml.diagramStyle+xml"/>
  <Override PartName="/ppt/diagrams/colors8.xml" ContentType="application/vnd.openxmlformats-officedocument.drawingml.diagramColors+xml"/>
  <Override PartName="/ppt/diagrams/quickStyle8.xml" ContentType="application/vnd.openxmlformats-officedocument.drawingml.diagramStyle+xml"/>
  <Override PartName="/ppt/diagrams/layout8.xml" ContentType="application/vnd.openxmlformats-officedocument.drawingml.diagramLayout+xml"/>
  <Override PartName="/ppt/theme/theme1.xml" ContentType="application/vnd.openxmlformats-officedocument.theme+xml"/>
  <Override PartName="/ppt/diagrams/drawing7.xml" ContentType="application/vnd.ms-office.drawingml.diagramDrawing+xml"/>
  <Override PartName="/ppt/diagrams/colors7.xml" ContentType="application/vnd.openxmlformats-officedocument.drawingml.diagramColors+xml"/>
  <Override PartName="/ppt/diagrams/drawing6.xml" ContentType="application/vnd.ms-office.drawingml.diagramDrawing+xml"/>
  <Override PartName="/ppt/diagrams/colors6.xml" ContentType="application/vnd.openxmlformats-officedocument.drawingml.diagramColors+xml"/>
  <Override PartName="/ppt/diagrams/quickStyle6.xml" ContentType="application/vnd.openxmlformats-officedocument.drawingml.diagramStyl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1"/>
  </p:notesMasterIdLst>
  <p:sldIdLst>
    <p:sldId id="483" r:id="rId2"/>
    <p:sldId id="257" r:id="rId3"/>
    <p:sldId id="437" r:id="rId4"/>
    <p:sldId id="432" r:id="rId5"/>
    <p:sldId id="329" r:id="rId6"/>
    <p:sldId id="426" r:id="rId7"/>
    <p:sldId id="431" r:id="rId8"/>
    <p:sldId id="430" r:id="rId9"/>
    <p:sldId id="433" r:id="rId10"/>
    <p:sldId id="427" r:id="rId11"/>
    <p:sldId id="429" r:id="rId12"/>
    <p:sldId id="435" r:id="rId13"/>
    <p:sldId id="436" r:id="rId14"/>
    <p:sldId id="434" r:id="rId15"/>
    <p:sldId id="330" r:id="rId16"/>
    <p:sldId id="347" r:id="rId17"/>
    <p:sldId id="331" r:id="rId18"/>
    <p:sldId id="332" r:id="rId19"/>
    <p:sldId id="487" r:id="rId20"/>
    <p:sldId id="486"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89" r:id="rId36"/>
    <p:sldId id="445" r:id="rId37"/>
    <p:sldId id="390" r:id="rId38"/>
    <p:sldId id="391" r:id="rId39"/>
    <p:sldId id="392" r:id="rId40"/>
    <p:sldId id="393" r:id="rId41"/>
    <p:sldId id="394" r:id="rId42"/>
    <p:sldId id="399" r:id="rId43"/>
    <p:sldId id="444" r:id="rId44"/>
    <p:sldId id="395" r:id="rId45"/>
    <p:sldId id="396" r:id="rId46"/>
    <p:sldId id="397" r:id="rId47"/>
    <p:sldId id="398" r:id="rId48"/>
    <p:sldId id="350" r:id="rId49"/>
    <p:sldId id="448" r:id="rId50"/>
    <p:sldId id="457" r:id="rId51"/>
    <p:sldId id="450" r:id="rId52"/>
    <p:sldId id="451" r:id="rId53"/>
    <p:sldId id="452" r:id="rId54"/>
    <p:sldId id="453" r:id="rId55"/>
    <p:sldId id="454" r:id="rId56"/>
    <p:sldId id="458" r:id="rId57"/>
    <p:sldId id="459" r:id="rId58"/>
    <p:sldId id="474" r:id="rId59"/>
    <p:sldId id="351" r:id="rId60"/>
    <p:sldId id="352" r:id="rId61"/>
    <p:sldId id="354" r:id="rId62"/>
    <p:sldId id="455" r:id="rId63"/>
    <p:sldId id="357" r:id="rId64"/>
    <p:sldId id="461" r:id="rId65"/>
    <p:sldId id="462" r:id="rId66"/>
    <p:sldId id="463" r:id="rId67"/>
    <p:sldId id="355" r:id="rId68"/>
    <p:sldId id="468" r:id="rId69"/>
    <p:sldId id="469" r:id="rId70"/>
    <p:sldId id="473" r:id="rId71"/>
    <p:sldId id="476" r:id="rId72"/>
    <p:sldId id="477" r:id="rId73"/>
    <p:sldId id="353" r:id="rId74"/>
    <p:sldId id="356" r:id="rId75"/>
    <p:sldId id="470" r:id="rId76"/>
    <p:sldId id="475" r:id="rId77"/>
    <p:sldId id="472" r:id="rId78"/>
    <p:sldId id="358" r:id="rId79"/>
    <p:sldId id="359" r:id="rId80"/>
    <p:sldId id="360" r:id="rId81"/>
    <p:sldId id="361" r:id="rId82"/>
    <p:sldId id="362" r:id="rId83"/>
    <p:sldId id="363" r:id="rId84"/>
    <p:sldId id="443" r:id="rId85"/>
    <p:sldId id="364" r:id="rId86"/>
    <p:sldId id="365" r:id="rId87"/>
    <p:sldId id="460" r:id="rId88"/>
    <p:sldId id="366" r:id="rId89"/>
    <p:sldId id="482" r:id="rId90"/>
    <p:sldId id="367" r:id="rId91"/>
    <p:sldId id="368" r:id="rId92"/>
    <p:sldId id="369" r:id="rId93"/>
    <p:sldId id="370" r:id="rId94"/>
    <p:sldId id="371" r:id="rId95"/>
    <p:sldId id="372" r:id="rId96"/>
    <p:sldId id="373" r:id="rId97"/>
    <p:sldId id="374" r:id="rId98"/>
    <p:sldId id="375" r:id="rId99"/>
    <p:sldId id="376" r:id="rId100"/>
    <p:sldId id="377" r:id="rId101"/>
    <p:sldId id="378" r:id="rId102"/>
    <p:sldId id="379" r:id="rId103"/>
    <p:sldId id="380" r:id="rId104"/>
    <p:sldId id="381" r:id="rId105"/>
    <p:sldId id="382" r:id="rId106"/>
    <p:sldId id="383" r:id="rId107"/>
    <p:sldId id="384" r:id="rId108"/>
    <p:sldId id="385" r:id="rId109"/>
    <p:sldId id="386" r:id="rId110"/>
    <p:sldId id="400" r:id="rId111"/>
    <p:sldId id="401" r:id="rId112"/>
    <p:sldId id="402" r:id="rId113"/>
    <p:sldId id="403" r:id="rId114"/>
    <p:sldId id="404" r:id="rId115"/>
    <p:sldId id="405" r:id="rId116"/>
    <p:sldId id="406" r:id="rId117"/>
    <p:sldId id="407" r:id="rId118"/>
    <p:sldId id="408" r:id="rId119"/>
    <p:sldId id="409" r:id="rId120"/>
    <p:sldId id="410" r:id="rId121"/>
    <p:sldId id="411" r:id="rId122"/>
    <p:sldId id="412" r:id="rId123"/>
    <p:sldId id="413" r:id="rId124"/>
    <p:sldId id="414" r:id="rId125"/>
    <p:sldId id="415" r:id="rId126"/>
    <p:sldId id="484" r:id="rId127"/>
    <p:sldId id="416" r:id="rId128"/>
    <p:sldId id="417" r:id="rId129"/>
    <p:sldId id="418" r:id="rId130"/>
    <p:sldId id="419" r:id="rId131"/>
    <p:sldId id="420" r:id="rId132"/>
    <p:sldId id="421" r:id="rId133"/>
    <p:sldId id="422" r:id="rId134"/>
    <p:sldId id="423" r:id="rId135"/>
    <p:sldId id="424" r:id="rId136"/>
    <p:sldId id="425" r:id="rId137"/>
    <p:sldId id="327" r:id="rId138"/>
    <p:sldId id="326" r:id="rId139"/>
    <p:sldId id="438" r:id="rId1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C6E7"/>
    <a:srgbClr val="6C0000"/>
    <a:srgbClr val="4C0000"/>
    <a:srgbClr val="666633"/>
    <a:srgbClr val="CC9900"/>
    <a:srgbClr val="663300"/>
    <a:srgbClr val="9DC3E6"/>
    <a:srgbClr val="1A4266"/>
    <a:srgbClr val="2D6CBD"/>
    <a:srgbClr val="2C6C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5700" autoAdjust="0"/>
  </p:normalViewPr>
  <p:slideViewPr>
    <p:cSldViewPr snapToGrid="0">
      <p:cViewPr varScale="1">
        <p:scale>
          <a:sx n="85" d="100"/>
          <a:sy n="85" d="100"/>
        </p:scale>
        <p:origin x="4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148"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D46732-9CE7-4F97-80C3-D3F750B99CCE}" type="doc">
      <dgm:prSet loTypeId="urn:microsoft.com/office/officeart/2005/8/layout/hProcess9" loCatId="process" qsTypeId="urn:microsoft.com/office/officeart/2005/8/quickstyle/3d2" qsCatId="3D" csTypeId="urn:microsoft.com/office/officeart/2005/8/colors/accent1_2" csCatId="accent1" phldr="1"/>
      <dgm:spPr/>
    </dgm:pt>
    <dgm:pt modelId="{418891F5-F2DF-4D02-87C6-5634BBC8EB98}">
      <dgm:prSet phldrT="[Text]"/>
      <dgm:spPr/>
      <dgm:t>
        <a:bodyPr/>
        <a:lstStyle/>
        <a:p>
          <a:r>
            <a:rPr lang="en-US" b="1" dirty="0" smtClean="0">
              <a:solidFill>
                <a:srgbClr val="002060"/>
              </a:solidFill>
            </a:rPr>
            <a:t>Research</a:t>
          </a:r>
          <a:endParaRPr lang="en-IN" b="1" dirty="0">
            <a:solidFill>
              <a:srgbClr val="002060"/>
            </a:solidFill>
          </a:endParaRPr>
        </a:p>
      </dgm:t>
    </dgm:pt>
    <dgm:pt modelId="{DB00ECE9-E0D9-47D9-9B78-CA119818946B}" type="parTrans" cxnId="{72F5C478-4287-46E9-A67F-28401C4786E3}">
      <dgm:prSet/>
      <dgm:spPr/>
      <dgm:t>
        <a:bodyPr/>
        <a:lstStyle/>
        <a:p>
          <a:endParaRPr lang="en-IN" b="1">
            <a:solidFill>
              <a:srgbClr val="002060"/>
            </a:solidFill>
          </a:endParaRPr>
        </a:p>
      </dgm:t>
    </dgm:pt>
    <dgm:pt modelId="{A6780ADD-19F3-45B4-A801-6791FF7F5895}" type="sibTrans" cxnId="{72F5C478-4287-46E9-A67F-28401C4786E3}">
      <dgm:prSet/>
      <dgm:spPr/>
      <dgm:t>
        <a:bodyPr/>
        <a:lstStyle/>
        <a:p>
          <a:endParaRPr lang="en-IN" b="1">
            <a:solidFill>
              <a:srgbClr val="002060"/>
            </a:solidFill>
          </a:endParaRPr>
        </a:p>
      </dgm:t>
    </dgm:pt>
    <dgm:pt modelId="{F367AB9E-5096-42EE-A46F-93AE1CF0260A}">
      <dgm:prSet phldrT="[Text]"/>
      <dgm:spPr/>
      <dgm:t>
        <a:bodyPr/>
        <a:lstStyle/>
        <a:p>
          <a:r>
            <a:rPr lang="en-US" b="1" dirty="0" smtClean="0">
              <a:solidFill>
                <a:srgbClr val="002060"/>
              </a:solidFill>
            </a:rPr>
            <a:t>Analyze</a:t>
          </a:r>
          <a:endParaRPr lang="en-IN" b="1" dirty="0">
            <a:solidFill>
              <a:srgbClr val="002060"/>
            </a:solidFill>
          </a:endParaRPr>
        </a:p>
      </dgm:t>
    </dgm:pt>
    <dgm:pt modelId="{241F97A8-5D95-4D54-9159-8E3E6A37D384}" type="parTrans" cxnId="{9D2A7FA6-83D3-475C-80C0-F2335B82AA0C}">
      <dgm:prSet/>
      <dgm:spPr/>
      <dgm:t>
        <a:bodyPr/>
        <a:lstStyle/>
        <a:p>
          <a:endParaRPr lang="en-IN" b="1">
            <a:solidFill>
              <a:srgbClr val="002060"/>
            </a:solidFill>
          </a:endParaRPr>
        </a:p>
      </dgm:t>
    </dgm:pt>
    <dgm:pt modelId="{E6B8D0DB-AFC2-40FA-9638-DEB35C5768BD}" type="sibTrans" cxnId="{9D2A7FA6-83D3-475C-80C0-F2335B82AA0C}">
      <dgm:prSet/>
      <dgm:spPr/>
      <dgm:t>
        <a:bodyPr/>
        <a:lstStyle/>
        <a:p>
          <a:endParaRPr lang="en-IN" b="1">
            <a:solidFill>
              <a:srgbClr val="002060"/>
            </a:solidFill>
          </a:endParaRPr>
        </a:p>
      </dgm:t>
    </dgm:pt>
    <dgm:pt modelId="{8D306303-3C3F-4262-BEDA-7E89F17F257B}">
      <dgm:prSet phldrT="[Text]"/>
      <dgm:spPr/>
      <dgm:t>
        <a:bodyPr/>
        <a:lstStyle/>
        <a:p>
          <a:r>
            <a:rPr lang="en-US" b="1" dirty="0" smtClean="0">
              <a:solidFill>
                <a:srgbClr val="002060"/>
              </a:solidFill>
            </a:rPr>
            <a:t>Plan</a:t>
          </a:r>
          <a:endParaRPr lang="en-IN" b="1" dirty="0">
            <a:solidFill>
              <a:srgbClr val="002060"/>
            </a:solidFill>
          </a:endParaRPr>
        </a:p>
      </dgm:t>
    </dgm:pt>
    <dgm:pt modelId="{1CB64837-6558-4F16-83F9-A0F8C2E81E2B}" type="parTrans" cxnId="{7C7F7A11-B569-47A5-9FE8-F6756938F650}">
      <dgm:prSet/>
      <dgm:spPr/>
      <dgm:t>
        <a:bodyPr/>
        <a:lstStyle/>
        <a:p>
          <a:endParaRPr lang="en-IN" b="1">
            <a:solidFill>
              <a:srgbClr val="002060"/>
            </a:solidFill>
          </a:endParaRPr>
        </a:p>
      </dgm:t>
    </dgm:pt>
    <dgm:pt modelId="{CE4E69AA-58FD-4F44-B19B-E56992978E04}" type="sibTrans" cxnId="{7C7F7A11-B569-47A5-9FE8-F6756938F650}">
      <dgm:prSet/>
      <dgm:spPr/>
      <dgm:t>
        <a:bodyPr/>
        <a:lstStyle/>
        <a:p>
          <a:endParaRPr lang="en-IN" b="1">
            <a:solidFill>
              <a:srgbClr val="002060"/>
            </a:solidFill>
          </a:endParaRPr>
        </a:p>
      </dgm:t>
    </dgm:pt>
    <dgm:pt modelId="{71346647-3D57-4A0C-AB1D-EC8B920F45B6}">
      <dgm:prSet phldrT="[Text]"/>
      <dgm:spPr/>
      <dgm:t>
        <a:bodyPr/>
        <a:lstStyle/>
        <a:p>
          <a:r>
            <a:rPr lang="en-US" b="1" dirty="0" smtClean="0">
              <a:solidFill>
                <a:srgbClr val="002060"/>
              </a:solidFill>
            </a:rPr>
            <a:t>Budget</a:t>
          </a:r>
          <a:endParaRPr lang="en-IN" b="1" dirty="0">
            <a:solidFill>
              <a:srgbClr val="002060"/>
            </a:solidFill>
          </a:endParaRPr>
        </a:p>
      </dgm:t>
    </dgm:pt>
    <dgm:pt modelId="{C5A92B9F-7834-42F5-AC0C-D8181B2057D3}" type="parTrans" cxnId="{1352121E-5791-4205-A614-02CB39516C45}">
      <dgm:prSet/>
      <dgm:spPr/>
      <dgm:t>
        <a:bodyPr/>
        <a:lstStyle/>
        <a:p>
          <a:endParaRPr lang="en-IN" b="1">
            <a:solidFill>
              <a:srgbClr val="002060"/>
            </a:solidFill>
          </a:endParaRPr>
        </a:p>
      </dgm:t>
    </dgm:pt>
    <dgm:pt modelId="{3A7B4B06-6319-4AFC-9CE4-9A410FEB9F34}" type="sibTrans" cxnId="{1352121E-5791-4205-A614-02CB39516C45}">
      <dgm:prSet/>
      <dgm:spPr/>
      <dgm:t>
        <a:bodyPr/>
        <a:lstStyle/>
        <a:p>
          <a:endParaRPr lang="en-IN" b="1">
            <a:solidFill>
              <a:srgbClr val="002060"/>
            </a:solidFill>
          </a:endParaRPr>
        </a:p>
      </dgm:t>
    </dgm:pt>
    <dgm:pt modelId="{C4AA22B8-5378-44D8-B9E3-68E7DCD3E748}">
      <dgm:prSet phldrT="[Text]"/>
      <dgm:spPr/>
      <dgm:t>
        <a:bodyPr/>
        <a:lstStyle/>
        <a:p>
          <a:r>
            <a:rPr lang="en-US" b="1" dirty="0" smtClean="0">
              <a:solidFill>
                <a:srgbClr val="002060"/>
              </a:solidFill>
            </a:rPr>
            <a:t>Execute</a:t>
          </a:r>
          <a:endParaRPr lang="en-IN" b="1" dirty="0">
            <a:solidFill>
              <a:srgbClr val="002060"/>
            </a:solidFill>
          </a:endParaRPr>
        </a:p>
      </dgm:t>
    </dgm:pt>
    <dgm:pt modelId="{144B2C0B-5A31-409D-B5A7-851656134314}" type="parTrans" cxnId="{0312C476-B009-4756-BA80-738C33E2E887}">
      <dgm:prSet/>
      <dgm:spPr/>
      <dgm:t>
        <a:bodyPr/>
        <a:lstStyle/>
        <a:p>
          <a:endParaRPr lang="en-IN" b="1">
            <a:solidFill>
              <a:srgbClr val="002060"/>
            </a:solidFill>
          </a:endParaRPr>
        </a:p>
      </dgm:t>
    </dgm:pt>
    <dgm:pt modelId="{0FFAE3A2-6580-4296-9E9D-3D8430953BD4}" type="sibTrans" cxnId="{0312C476-B009-4756-BA80-738C33E2E887}">
      <dgm:prSet/>
      <dgm:spPr/>
      <dgm:t>
        <a:bodyPr/>
        <a:lstStyle/>
        <a:p>
          <a:endParaRPr lang="en-IN" b="1">
            <a:solidFill>
              <a:srgbClr val="002060"/>
            </a:solidFill>
          </a:endParaRPr>
        </a:p>
      </dgm:t>
    </dgm:pt>
    <dgm:pt modelId="{938B5D2D-A17A-4705-8FF7-96620F54C3B3}">
      <dgm:prSet phldrT="[Text]"/>
      <dgm:spPr/>
      <dgm:t>
        <a:bodyPr/>
        <a:lstStyle/>
        <a:p>
          <a:r>
            <a:rPr lang="en-US" b="1" dirty="0" smtClean="0">
              <a:solidFill>
                <a:srgbClr val="002060"/>
              </a:solidFill>
            </a:rPr>
            <a:t>validate</a:t>
          </a:r>
          <a:endParaRPr lang="en-IN" b="1" dirty="0">
            <a:solidFill>
              <a:srgbClr val="002060"/>
            </a:solidFill>
          </a:endParaRPr>
        </a:p>
      </dgm:t>
    </dgm:pt>
    <dgm:pt modelId="{915906E3-5FFE-4400-934C-647C70436426}" type="parTrans" cxnId="{DC547B3E-95BC-4DD7-B1D6-13E3D93CBB37}">
      <dgm:prSet/>
      <dgm:spPr/>
      <dgm:t>
        <a:bodyPr/>
        <a:lstStyle/>
        <a:p>
          <a:endParaRPr lang="en-IN" b="1">
            <a:solidFill>
              <a:srgbClr val="002060"/>
            </a:solidFill>
          </a:endParaRPr>
        </a:p>
      </dgm:t>
    </dgm:pt>
    <dgm:pt modelId="{3E7FEA04-7988-4A12-A5D2-F6B4B7DA3F2A}" type="sibTrans" cxnId="{DC547B3E-95BC-4DD7-B1D6-13E3D93CBB37}">
      <dgm:prSet/>
      <dgm:spPr/>
      <dgm:t>
        <a:bodyPr/>
        <a:lstStyle/>
        <a:p>
          <a:endParaRPr lang="en-IN" b="1">
            <a:solidFill>
              <a:srgbClr val="002060"/>
            </a:solidFill>
          </a:endParaRPr>
        </a:p>
      </dgm:t>
    </dgm:pt>
    <dgm:pt modelId="{4D1DF72D-7C41-46FA-8D0E-E0B3517E4CC2}" type="pres">
      <dgm:prSet presAssocID="{C6D46732-9CE7-4F97-80C3-D3F750B99CCE}" presName="CompostProcess" presStyleCnt="0">
        <dgm:presLayoutVars>
          <dgm:dir/>
          <dgm:resizeHandles val="exact"/>
        </dgm:presLayoutVars>
      </dgm:prSet>
      <dgm:spPr/>
    </dgm:pt>
    <dgm:pt modelId="{DA8BB238-EE4F-4E8D-8839-C0F07FBFACD7}" type="pres">
      <dgm:prSet presAssocID="{C6D46732-9CE7-4F97-80C3-D3F750B99CCE}" presName="arrow" presStyleLbl="bgShp" presStyleIdx="0" presStyleCnt="1" custScaleX="117647" custLinFactNeighborX="-39120" custLinFactNeighborY="2538"/>
      <dgm:spPr>
        <a:ln>
          <a:solidFill>
            <a:schemeClr val="accent1"/>
          </a:solidFill>
        </a:ln>
      </dgm:spPr>
    </dgm:pt>
    <dgm:pt modelId="{6DDFC907-4DC0-4F3B-8F84-34A99A285107}" type="pres">
      <dgm:prSet presAssocID="{C6D46732-9CE7-4F97-80C3-D3F750B99CCE}" presName="linearProcess" presStyleCnt="0"/>
      <dgm:spPr/>
    </dgm:pt>
    <dgm:pt modelId="{60073CE8-E7EB-45B0-9B4D-9E903A1C61DC}" type="pres">
      <dgm:prSet presAssocID="{418891F5-F2DF-4D02-87C6-5634BBC8EB98}" presName="textNode" presStyleLbl="node1" presStyleIdx="0" presStyleCnt="6">
        <dgm:presLayoutVars>
          <dgm:bulletEnabled val="1"/>
        </dgm:presLayoutVars>
      </dgm:prSet>
      <dgm:spPr/>
      <dgm:t>
        <a:bodyPr/>
        <a:lstStyle/>
        <a:p>
          <a:endParaRPr lang="en-US"/>
        </a:p>
      </dgm:t>
    </dgm:pt>
    <dgm:pt modelId="{D53A16CE-0273-47B8-B0CA-80AF15A2DFF7}" type="pres">
      <dgm:prSet presAssocID="{A6780ADD-19F3-45B4-A801-6791FF7F5895}" presName="sibTrans" presStyleCnt="0"/>
      <dgm:spPr/>
    </dgm:pt>
    <dgm:pt modelId="{2F5AE181-FC2B-45E9-BB95-E4D22A89F6DE}" type="pres">
      <dgm:prSet presAssocID="{F367AB9E-5096-42EE-A46F-93AE1CF0260A}" presName="textNode" presStyleLbl="node1" presStyleIdx="1" presStyleCnt="6">
        <dgm:presLayoutVars>
          <dgm:bulletEnabled val="1"/>
        </dgm:presLayoutVars>
      </dgm:prSet>
      <dgm:spPr/>
      <dgm:t>
        <a:bodyPr/>
        <a:lstStyle/>
        <a:p>
          <a:endParaRPr lang="en-US"/>
        </a:p>
      </dgm:t>
    </dgm:pt>
    <dgm:pt modelId="{886418FC-B573-443B-9E0A-1A8A53C53A67}" type="pres">
      <dgm:prSet presAssocID="{E6B8D0DB-AFC2-40FA-9638-DEB35C5768BD}" presName="sibTrans" presStyleCnt="0"/>
      <dgm:spPr/>
    </dgm:pt>
    <dgm:pt modelId="{093AE0BA-257F-4D53-A612-1674F2B1FF53}" type="pres">
      <dgm:prSet presAssocID="{8D306303-3C3F-4262-BEDA-7E89F17F257B}" presName="textNode" presStyleLbl="node1" presStyleIdx="2" presStyleCnt="6">
        <dgm:presLayoutVars>
          <dgm:bulletEnabled val="1"/>
        </dgm:presLayoutVars>
      </dgm:prSet>
      <dgm:spPr/>
      <dgm:t>
        <a:bodyPr/>
        <a:lstStyle/>
        <a:p>
          <a:endParaRPr lang="en-US"/>
        </a:p>
      </dgm:t>
    </dgm:pt>
    <dgm:pt modelId="{10A97C01-D0A7-43D9-83DA-7CBD73D1C85A}" type="pres">
      <dgm:prSet presAssocID="{CE4E69AA-58FD-4F44-B19B-E56992978E04}" presName="sibTrans" presStyleCnt="0"/>
      <dgm:spPr/>
    </dgm:pt>
    <dgm:pt modelId="{6C1B0AF5-004D-45F5-AAD2-8FC7046A8135}" type="pres">
      <dgm:prSet presAssocID="{71346647-3D57-4A0C-AB1D-EC8B920F45B6}" presName="textNode" presStyleLbl="node1" presStyleIdx="3" presStyleCnt="6">
        <dgm:presLayoutVars>
          <dgm:bulletEnabled val="1"/>
        </dgm:presLayoutVars>
      </dgm:prSet>
      <dgm:spPr/>
      <dgm:t>
        <a:bodyPr/>
        <a:lstStyle/>
        <a:p>
          <a:endParaRPr lang="en-US"/>
        </a:p>
      </dgm:t>
    </dgm:pt>
    <dgm:pt modelId="{EBE5731C-E1E1-4737-B014-F33BE54A1E01}" type="pres">
      <dgm:prSet presAssocID="{3A7B4B06-6319-4AFC-9CE4-9A410FEB9F34}" presName="sibTrans" presStyleCnt="0"/>
      <dgm:spPr/>
    </dgm:pt>
    <dgm:pt modelId="{77F49C0D-CEC0-4B9E-AE90-045D55F6ED5A}" type="pres">
      <dgm:prSet presAssocID="{C4AA22B8-5378-44D8-B9E3-68E7DCD3E748}" presName="textNode" presStyleLbl="node1" presStyleIdx="4" presStyleCnt="6">
        <dgm:presLayoutVars>
          <dgm:bulletEnabled val="1"/>
        </dgm:presLayoutVars>
      </dgm:prSet>
      <dgm:spPr/>
      <dgm:t>
        <a:bodyPr/>
        <a:lstStyle/>
        <a:p>
          <a:endParaRPr lang="en-US"/>
        </a:p>
      </dgm:t>
    </dgm:pt>
    <dgm:pt modelId="{B955ECE3-7D5B-44B4-B2D4-5A6C417CA259}" type="pres">
      <dgm:prSet presAssocID="{0FFAE3A2-6580-4296-9E9D-3D8430953BD4}" presName="sibTrans" presStyleCnt="0"/>
      <dgm:spPr/>
    </dgm:pt>
    <dgm:pt modelId="{9E4C96A3-C55F-415C-9A80-96073F1A6F86}" type="pres">
      <dgm:prSet presAssocID="{938B5D2D-A17A-4705-8FF7-96620F54C3B3}" presName="textNode" presStyleLbl="node1" presStyleIdx="5" presStyleCnt="6">
        <dgm:presLayoutVars>
          <dgm:bulletEnabled val="1"/>
        </dgm:presLayoutVars>
      </dgm:prSet>
      <dgm:spPr/>
      <dgm:t>
        <a:bodyPr/>
        <a:lstStyle/>
        <a:p>
          <a:endParaRPr lang="en-US"/>
        </a:p>
      </dgm:t>
    </dgm:pt>
  </dgm:ptLst>
  <dgm:cxnLst>
    <dgm:cxn modelId="{DC7272C7-5414-47BE-BE44-60E9FEED039B}" type="presOf" srcId="{938B5D2D-A17A-4705-8FF7-96620F54C3B3}" destId="{9E4C96A3-C55F-415C-9A80-96073F1A6F86}" srcOrd="0" destOrd="0" presId="urn:microsoft.com/office/officeart/2005/8/layout/hProcess9"/>
    <dgm:cxn modelId="{26C19483-6ADE-4E28-B7F7-21271DE736C0}" type="presOf" srcId="{71346647-3D57-4A0C-AB1D-EC8B920F45B6}" destId="{6C1B0AF5-004D-45F5-AAD2-8FC7046A8135}" srcOrd="0" destOrd="0" presId="urn:microsoft.com/office/officeart/2005/8/layout/hProcess9"/>
    <dgm:cxn modelId="{A9D1F6F1-9297-45DD-A3DB-1B4F6C83F005}" type="presOf" srcId="{C6D46732-9CE7-4F97-80C3-D3F750B99CCE}" destId="{4D1DF72D-7C41-46FA-8D0E-E0B3517E4CC2}" srcOrd="0" destOrd="0" presId="urn:microsoft.com/office/officeart/2005/8/layout/hProcess9"/>
    <dgm:cxn modelId="{72F5C478-4287-46E9-A67F-28401C4786E3}" srcId="{C6D46732-9CE7-4F97-80C3-D3F750B99CCE}" destId="{418891F5-F2DF-4D02-87C6-5634BBC8EB98}" srcOrd="0" destOrd="0" parTransId="{DB00ECE9-E0D9-47D9-9B78-CA119818946B}" sibTransId="{A6780ADD-19F3-45B4-A801-6791FF7F5895}"/>
    <dgm:cxn modelId="{7C7F7A11-B569-47A5-9FE8-F6756938F650}" srcId="{C6D46732-9CE7-4F97-80C3-D3F750B99CCE}" destId="{8D306303-3C3F-4262-BEDA-7E89F17F257B}" srcOrd="2" destOrd="0" parTransId="{1CB64837-6558-4F16-83F9-A0F8C2E81E2B}" sibTransId="{CE4E69AA-58FD-4F44-B19B-E56992978E04}"/>
    <dgm:cxn modelId="{3D8EE83C-66CE-4599-8195-F9DCDE2B6AB5}" type="presOf" srcId="{8D306303-3C3F-4262-BEDA-7E89F17F257B}" destId="{093AE0BA-257F-4D53-A612-1674F2B1FF53}" srcOrd="0" destOrd="0" presId="urn:microsoft.com/office/officeart/2005/8/layout/hProcess9"/>
    <dgm:cxn modelId="{DC547B3E-95BC-4DD7-B1D6-13E3D93CBB37}" srcId="{C6D46732-9CE7-4F97-80C3-D3F750B99CCE}" destId="{938B5D2D-A17A-4705-8FF7-96620F54C3B3}" srcOrd="5" destOrd="0" parTransId="{915906E3-5FFE-4400-934C-647C70436426}" sibTransId="{3E7FEA04-7988-4A12-A5D2-F6B4B7DA3F2A}"/>
    <dgm:cxn modelId="{7AB7FDAE-42DA-4582-BF60-E4210F03D35C}" type="presOf" srcId="{418891F5-F2DF-4D02-87C6-5634BBC8EB98}" destId="{60073CE8-E7EB-45B0-9B4D-9E903A1C61DC}" srcOrd="0" destOrd="0" presId="urn:microsoft.com/office/officeart/2005/8/layout/hProcess9"/>
    <dgm:cxn modelId="{010A954E-55D7-4F4A-861B-9A5F1D361BDD}" type="presOf" srcId="{F367AB9E-5096-42EE-A46F-93AE1CF0260A}" destId="{2F5AE181-FC2B-45E9-BB95-E4D22A89F6DE}" srcOrd="0" destOrd="0" presId="urn:microsoft.com/office/officeart/2005/8/layout/hProcess9"/>
    <dgm:cxn modelId="{9D2A7FA6-83D3-475C-80C0-F2335B82AA0C}" srcId="{C6D46732-9CE7-4F97-80C3-D3F750B99CCE}" destId="{F367AB9E-5096-42EE-A46F-93AE1CF0260A}" srcOrd="1" destOrd="0" parTransId="{241F97A8-5D95-4D54-9159-8E3E6A37D384}" sibTransId="{E6B8D0DB-AFC2-40FA-9638-DEB35C5768BD}"/>
    <dgm:cxn modelId="{0312C476-B009-4756-BA80-738C33E2E887}" srcId="{C6D46732-9CE7-4F97-80C3-D3F750B99CCE}" destId="{C4AA22B8-5378-44D8-B9E3-68E7DCD3E748}" srcOrd="4" destOrd="0" parTransId="{144B2C0B-5A31-409D-B5A7-851656134314}" sibTransId="{0FFAE3A2-6580-4296-9E9D-3D8430953BD4}"/>
    <dgm:cxn modelId="{938D3D57-B6A8-46D5-AAF0-B1967419EB21}" type="presOf" srcId="{C4AA22B8-5378-44D8-B9E3-68E7DCD3E748}" destId="{77F49C0D-CEC0-4B9E-AE90-045D55F6ED5A}" srcOrd="0" destOrd="0" presId="urn:microsoft.com/office/officeart/2005/8/layout/hProcess9"/>
    <dgm:cxn modelId="{1352121E-5791-4205-A614-02CB39516C45}" srcId="{C6D46732-9CE7-4F97-80C3-D3F750B99CCE}" destId="{71346647-3D57-4A0C-AB1D-EC8B920F45B6}" srcOrd="3" destOrd="0" parTransId="{C5A92B9F-7834-42F5-AC0C-D8181B2057D3}" sibTransId="{3A7B4B06-6319-4AFC-9CE4-9A410FEB9F34}"/>
    <dgm:cxn modelId="{7423D5F6-EDC7-4D84-99F1-E6DABB8C130C}" type="presParOf" srcId="{4D1DF72D-7C41-46FA-8D0E-E0B3517E4CC2}" destId="{DA8BB238-EE4F-4E8D-8839-C0F07FBFACD7}" srcOrd="0" destOrd="0" presId="urn:microsoft.com/office/officeart/2005/8/layout/hProcess9"/>
    <dgm:cxn modelId="{CCD389B6-4249-48CD-8871-816A8FE95E28}" type="presParOf" srcId="{4D1DF72D-7C41-46FA-8D0E-E0B3517E4CC2}" destId="{6DDFC907-4DC0-4F3B-8F84-34A99A285107}" srcOrd="1" destOrd="0" presId="urn:microsoft.com/office/officeart/2005/8/layout/hProcess9"/>
    <dgm:cxn modelId="{12C3B8AB-85A4-44F8-B140-90FCF45FD485}" type="presParOf" srcId="{6DDFC907-4DC0-4F3B-8F84-34A99A285107}" destId="{60073CE8-E7EB-45B0-9B4D-9E903A1C61DC}" srcOrd="0" destOrd="0" presId="urn:microsoft.com/office/officeart/2005/8/layout/hProcess9"/>
    <dgm:cxn modelId="{D999DC88-0BE9-463D-ACA4-EA51133D37D6}" type="presParOf" srcId="{6DDFC907-4DC0-4F3B-8F84-34A99A285107}" destId="{D53A16CE-0273-47B8-B0CA-80AF15A2DFF7}" srcOrd="1" destOrd="0" presId="urn:microsoft.com/office/officeart/2005/8/layout/hProcess9"/>
    <dgm:cxn modelId="{39017359-D3C5-4B4C-9E22-0BE475AC5359}" type="presParOf" srcId="{6DDFC907-4DC0-4F3B-8F84-34A99A285107}" destId="{2F5AE181-FC2B-45E9-BB95-E4D22A89F6DE}" srcOrd="2" destOrd="0" presId="urn:microsoft.com/office/officeart/2005/8/layout/hProcess9"/>
    <dgm:cxn modelId="{2C55BF7A-9917-413C-AD97-9DB62FBE19B3}" type="presParOf" srcId="{6DDFC907-4DC0-4F3B-8F84-34A99A285107}" destId="{886418FC-B573-443B-9E0A-1A8A53C53A67}" srcOrd="3" destOrd="0" presId="urn:microsoft.com/office/officeart/2005/8/layout/hProcess9"/>
    <dgm:cxn modelId="{D08FF33E-2E5E-4E9A-870B-83F4167E2AC8}" type="presParOf" srcId="{6DDFC907-4DC0-4F3B-8F84-34A99A285107}" destId="{093AE0BA-257F-4D53-A612-1674F2B1FF53}" srcOrd="4" destOrd="0" presId="urn:microsoft.com/office/officeart/2005/8/layout/hProcess9"/>
    <dgm:cxn modelId="{1B91CDFA-5298-4312-BC75-40971713E77A}" type="presParOf" srcId="{6DDFC907-4DC0-4F3B-8F84-34A99A285107}" destId="{10A97C01-D0A7-43D9-83DA-7CBD73D1C85A}" srcOrd="5" destOrd="0" presId="urn:microsoft.com/office/officeart/2005/8/layout/hProcess9"/>
    <dgm:cxn modelId="{735ABA22-2858-438D-97BE-4E8EFFAC35DB}" type="presParOf" srcId="{6DDFC907-4DC0-4F3B-8F84-34A99A285107}" destId="{6C1B0AF5-004D-45F5-AAD2-8FC7046A8135}" srcOrd="6" destOrd="0" presId="urn:microsoft.com/office/officeart/2005/8/layout/hProcess9"/>
    <dgm:cxn modelId="{04F14BAF-8409-4507-9527-8A6BB728B590}" type="presParOf" srcId="{6DDFC907-4DC0-4F3B-8F84-34A99A285107}" destId="{EBE5731C-E1E1-4737-B014-F33BE54A1E01}" srcOrd="7" destOrd="0" presId="urn:microsoft.com/office/officeart/2005/8/layout/hProcess9"/>
    <dgm:cxn modelId="{5E8417A0-EAF5-497F-B018-4C8A69A467F9}" type="presParOf" srcId="{6DDFC907-4DC0-4F3B-8F84-34A99A285107}" destId="{77F49C0D-CEC0-4B9E-AE90-045D55F6ED5A}" srcOrd="8" destOrd="0" presId="urn:microsoft.com/office/officeart/2005/8/layout/hProcess9"/>
    <dgm:cxn modelId="{C53A603E-9A43-4E22-964B-09A953EF5023}" type="presParOf" srcId="{6DDFC907-4DC0-4F3B-8F84-34A99A285107}" destId="{B955ECE3-7D5B-44B4-B2D4-5A6C417CA259}" srcOrd="9" destOrd="0" presId="urn:microsoft.com/office/officeart/2005/8/layout/hProcess9"/>
    <dgm:cxn modelId="{0CFE3A46-CD2A-457E-9AA5-26BC1E28CF55}" type="presParOf" srcId="{6DDFC907-4DC0-4F3B-8F84-34A99A285107}" destId="{9E4C96A3-C55F-415C-9A80-96073F1A6F86}"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823830-43CD-4C62-95C2-6C7550D0E880}" type="doc">
      <dgm:prSet loTypeId="urn:microsoft.com/office/officeart/2005/8/layout/cycle2" loCatId="cycle" qsTypeId="urn:microsoft.com/office/officeart/2005/8/quickstyle/3d7" qsCatId="3D" csTypeId="urn:microsoft.com/office/officeart/2005/8/colors/accent1_2" csCatId="accent1" phldr="1"/>
      <dgm:spPr/>
      <dgm:t>
        <a:bodyPr/>
        <a:lstStyle/>
        <a:p>
          <a:endParaRPr lang="en-IN"/>
        </a:p>
      </dgm:t>
    </dgm:pt>
    <dgm:pt modelId="{A1DBC537-F053-4068-89E6-F701DCE6C1A0}">
      <dgm:prSet phldrT="[Text]" custT="1"/>
      <dgm:spPr>
        <a:solidFill>
          <a:srgbClr val="002060"/>
        </a:solidFill>
      </dgm:spPr>
      <dgm:t>
        <a:bodyPr/>
        <a:lstStyle/>
        <a:p>
          <a:r>
            <a:rPr lang="en-US" sz="1600" b="1" dirty="0" smtClean="0">
              <a:solidFill>
                <a:srgbClr val="FFC000"/>
              </a:solidFill>
            </a:rPr>
            <a:t>Build</a:t>
          </a:r>
          <a:endParaRPr lang="en-IN" sz="1600" b="1" dirty="0">
            <a:solidFill>
              <a:srgbClr val="FFC000"/>
            </a:solidFill>
          </a:endParaRPr>
        </a:p>
      </dgm:t>
    </dgm:pt>
    <dgm:pt modelId="{E8E09686-CF30-472B-A403-01AFC9D87534}" type="parTrans" cxnId="{B0EC1634-460F-4881-BE1A-0DC97933FE2F}">
      <dgm:prSet/>
      <dgm:spPr/>
      <dgm:t>
        <a:bodyPr/>
        <a:lstStyle/>
        <a:p>
          <a:endParaRPr lang="en-IN"/>
        </a:p>
      </dgm:t>
    </dgm:pt>
    <dgm:pt modelId="{B7CF3B7D-5DEF-4A68-BE9E-01D01B3AE789}" type="sibTrans" cxnId="{B0EC1634-460F-4881-BE1A-0DC97933FE2F}">
      <dgm:prSet/>
      <dgm:spPr/>
      <dgm:t>
        <a:bodyPr/>
        <a:lstStyle/>
        <a:p>
          <a:endParaRPr lang="en-IN"/>
        </a:p>
      </dgm:t>
    </dgm:pt>
    <dgm:pt modelId="{F4E3AB77-2637-43C1-9A81-25D98EF750DE}">
      <dgm:prSet phldrT="[Text]" custT="1"/>
      <dgm:spPr>
        <a:solidFill>
          <a:srgbClr val="002060"/>
        </a:solidFill>
      </dgm:spPr>
      <dgm:t>
        <a:bodyPr/>
        <a:lstStyle/>
        <a:p>
          <a:r>
            <a:rPr lang="en-US" sz="1600" b="1" dirty="0" smtClean="0">
              <a:solidFill>
                <a:srgbClr val="FFC000"/>
              </a:solidFill>
            </a:rPr>
            <a:t>Launch</a:t>
          </a:r>
          <a:endParaRPr lang="en-IN" sz="1600" b="1" dirty="0">
            <a:solidFill>
              <a:srgbClr val="FFC000"/>
            </a:solidFill>
          </a:endParaRPr>
        </a:p>
      </dgm:t>
    </dgm:pt>
    <dgm:pt modelId="{75A0EB27-3697-4A10-8213-C388092433AE}" type="parTrans" cxnId="{B5EA6EC6-566B-42E3-8F0E-7FCBDA6C9787}">
      <dgm:prSet/>
      <dgm:spPr/>
      <dgm:t>
        <a:bodyPr/>
        <a:lstStyle/>
        <a:p>
          <a:endParaRPr lang="en-IN"/>
        </a:p>
      </dgm:t>
    </dgm:pt>
    <dgm:pt modelId="{B5BDFE1D-95D7-4FD5-8298-9CD785D64E46}" type="sibTrans" cxnId="{B5EA6EC6-566B-42E3-8F0E-7FCBDA6C9787}">
      <dgm:prSet/>
      <dgm:spPr/>
      <dgm:t>
        <a:bodyPr/>
        <a:lstStyle/>
        <a:p>
          <a:endParaRPr lang="en-IN"/>
        </a:p>
      </dgm:t>
    </dgm:pt>
    <dgm:pt modelId="{6373B0EF-DD62-4C1D-A41B-8A6FC5C81DCE}">
      <dgm:prSet phldrT="[Text]" custT="1"/>
      <dgm:spPr>
        <a:solidFill>
          <a:srgbClr val="002060"/>
        </a:solidFill>
      </dgm:spPr>
      <dgm:t>
        <a:bodyPr/>
        <a:lstStyle/>
        <a:p>
          <a:r>
            <a:rPr lang="en-US" sz="1600" b="1" dirty="0" smtClean="0">
              <a:solidFill>
                <a:srgbClr val="FFC000"/>
              </a:solidFill>
            </a:rPr>
            <a:t>Evaluate</a:t>
          </a:r>
          <a:endParaRPr lang="en-IN" sz="1600" b="1" dirty="0">
            <a:solidFill>
              <a:srgbClr val="FFC000"/>
            </a:solidFill>
          </a:endParaRPr>
        </a:p>
      </dgm:t>
    </dgm:pt>
    <dgm:pt modelId="{BF792C84-AA58-404E-9D10-65A64A272330}" type="parTrans" cxnId="{87D4B710-7EB4-44C9-B5A1-203C65579131}">
      <dgm:prSet/>
      <dgm:spPr/>
      <dgm:t>
        <a:bodyPr/>
        <a:lstStyle/>
        <a:p>
          <a:endParaRPr lang="en-IN"/>
        </a:p>
      </dgm:t>
    </dgm:pt>
    <dgm:pt modelId="{AD103B69-8244-48C0-B6F1-53C8663B5BAC}" type="sibTrans" cxnId="{87D4B710-7EB4-44C9-B5A1-203C65579131}">
      <dgm:prSet/>
      <dgm:spPr/>
      <dgm:t>
        <a:bodyPr/>
        <a:lstStyle/>
        <a:p>
          <a:endParaRPr lang="en-IN"/>
        </a:p>
      </dgm:t>
    </dgm:pt>
    <dgm:pt modelId="{E6FC164D-7F7E-456C-A242-0B09E5C34CD0}">
      <dgm:prSet phldrT="[Text]" custT="1"/>
      <dgm:spPr>
        <a:solidFill>
          <a:srgbClr val="002060"/>
        </a:solidFill>
      </dgm:spPr>
      <dgm:t>
        <a:bodyPr/>
        <a:lstStyle/>
        <a:p>
          <a:r>
            <a:rPr lang="en-US" sz="1600" b="1" dirty="0" smtClean="0">
              <a:solidFill>
                <a:srgbClr val="FFC000"/>
              </a:solidFill>
            </a:rPr>
            <a:t>Adopt</a:t>
          </a:r>
          <a:endParaRPr lang="en-IN" sz="1600" b="1" dirty="0">
            <a:solidFill>
              <a:srgbClr val="FFC000"/>
            </a:solidFill>
          </a:endParaRPr>
        </a:p>
      </dgm:t>
    </dgm:pt>
    <dgm:pt modelId="{C0FAC289-5FC6-4947-BAB4-4B1E45A49764}" type="parTrans" cxnId="{1F1CAD93-C0B4-403B-9A79-4140E217AF2C}">
      <dgm:prSet/>
      <dgm:spPr/>
      <dgm:t>
        <a:bodyPr/>
        <a:lstStyle/>
        <a:p>
          <a:endParaRPr lang="en-IN"/>
        </a:p>
      </dgm:t>
    </dgm:pt>
    <dgm:pt modelId="{9D19738D-FC14-4783-A913-48374D7FDBD9}" type="sibTrans" cxnId="{1F1CAD93-C0B4-403B-9A79-4140E217AF2C}">
      <dgm:prSet/>
      <dgm:spPr/>
      <dgm:t>
        <a:bodyPr/>
        <a:lstStyle/>
        <a:p>
          <a:endParaRPr lang="en-IN"/>
        </a:p>
      </dgm:t>
    </dgm:pt>
    <dgm:pt modelId="{E709F9F9-CC38-4B10-95E9-E059C3D3935A}" type="pres">
      <dgm:prSet presAssocID="{81823830-43CD-4C62-95C2-6C7550D0E880}" presName="cycle" presStyleCnt="0">
        <dgm:presLayoutVars>
          <dgm:dir/>
          <dgm:resizeHandles val="exact"/>
        </dgm:presLayoutVars>
      </dgm:prSet>
      <dgm:spPr/>
      <dgm:t>
        <a:bodyPr/>
        <a:lstStyle/>
        <a:p>
          <a:endParaRPr lang="en-US"/>
        </a:p>
      </dgm:t>
    </dgm:pt>
    <dgm:pt modelId="{E6B557EE-1CC7-476F-A9F8-13218080A29A}" type="pres">
      <dgm:prSet presAssocID="{A1DBC537-F053-4068-89E6-F701DCE6C1A0}" presName="node" presStyleLbl="node1" presStyleIdx="0" presStyleCnt="4">
        <dgm:presLayoutVars>
          <dgm:bulletEnabled val="1"/>
        </dgm:presLayoutVars>
      </dgm:prSet>
      <dgm:spPr/>
      <dgm:t>
        <a:bodyPr/>
        <a:lstStyle/>
        <a:p>
          <a:endParaRPr lang="en-US"/>
        </a:p>
      </dgm:t>
    </dgm:pt>
    <dgm:pt modelId="{FCC50851-FB7A-40F3-9046-CCE133170F9B}" type="pres">
      <dgm:prSet presAssocID="{B7CF3B7D-5DEF-4A68-BE9E-01D01B3AE789}" presName="sibTrans" presStyleLbl="sibTrans2D1" presStyleIdx="0" presStyleCnt="4"/>
      <dgm:spPr/>
      <dgm:t>
        <a:bodyPr/>
        <a:lstStyle/>
        <a:p>
          <a:endParaRPr lang="en-US"/>
        </a:p>
      </dgm:t>
    </dgm:pt>
    <dgm:pt modelId="{C50E70D3-68F0-465D-B568-6AD577C1E59C}" type="pres">
      <dgm:prSet presAssocID="{B7CF3B7D-5DEF-4A68-BE9E-01D01B3AE789}" presName="connectorText" presStyleLbl="sibTrans2D1" presStyleIdx="0" presStyleCnt="4"/>
      <dgm:spPr/>
      <dgm:t>
        <a:bodyPr/>
        <a:lstStyle/>
        <a:p>
          <a:endParaRPr lang="en-US"/>
        </a:p>
      </dgm:t>
    </dgm:pt>
    <dgm:pt modelId="{DE0B514C-86C9-418E-91E3-3E46CCCECAB1}" type="pres">
      <dgm:prSet presAssocID="{F4E3AB77-2637-43C1-9A81-25D98EF750DE}" presName="node" presStyleLbl="node1" presStyleIdx="1" presStyleCnt="4">
        <dgm:presLayoutVars>
          <dgm:bulletEnabled val="1"/>
        </dgm:presLayoutVars>
      </dgm:prSet>
      <dgm:spPr/>
      <dgm:t>
        <a:bodyPr/>
        <a:lstStyle/>
        <a:p>
          <a:endParaRPr lang="en-US"/>
        </a:p>
      </dgm:t>
    </dgm:pt>
    <dgm:pt modelId="{F226C9A2-0210-40FD-93C3-B96045DD1F00}" type="pres">
      <dgm:prSet presAssocID="{B5BDFE1D-95D7-4FD5-8298-9CD785D64E46}" presName="sibTrans" presStyleLbl="sibTrans2D1" presStyleIdx="1" presStyleCnt="4"/>
      <dgm:spPr/>
      <dgm:t>
        <a:bodyPr/>
        <a:lstStyle/>
        <a:p>
          <a:endParaRPr lang="en-US"/>
        </a:p>
      </dgm:t>
    </dgm:pt>
    <dgm:pt modelId="{F178D672-E9C6-4682-9057-B7AB5A9C97EA}" type="pres">
      <dgm:prSet presAssocID="{B5BDFE1D-95D7-4FD5-8298-9CD785D64E46}" presName="connectorText" presStyleLbl="sibTrans2D1" presStyleIdx="1" presStyleCnt="4"/>
      <dgm:spPr/>
      <dgm:t>
        <a:bodyPr/>
        <a:lstStyle/>
        <a:p>
          <a:endParaRPr lang="en-US"/>
        </a:p>
      </dgm:t>
    </dgm:pt>
    <dgm:pt modelId="{1D6E76FC-3C7A-4B90-85E6-256E027EA4EE}" type="pres">
      <dgm:prSet presAssocID="{6373B0EF-DD62-4C1D-A41B-8A6FC5C81DCE}" presName="node" presStyleLbl="node1" presStyleIdx="2" presStyleCnt="4">
        <dgm:presLayoutVars>
          <dgm:bulletEnabled val="1"/>
        </dgm:presLayoutVars>
      </dgm:prSet>
      <dgm:spPr/>
      <dgm:t>
        <a:bodyPr/>
        <a:lstStyle/>
        <a:p>
          <a:endParaRPr lang="en-US"/>
        </a:p>
      </dgm:t>
    </dgm:pt>
    <dgm:pt modelId="{4ADD6C1E-7933-4959-8BCD-A751945DD45E}" type="pres">
      <dgm:prSet presAssocID="{AD103B69-8244-48C0-B6F1-53C8663B5BAC}" presName="sibTrans" presStyleLbl="sibTrans2D1" presStyleIdx="2" presStyleCnt="4"/>
      <dgm:spPr/>
      <dgm:t>
        <a:bodyPr/>
        <a:lstStyle/>
        <a:p>
          <a:endParaRPr lang="en-US"/>
        </a:p>
      </dgm:t>
    </dgm:pt>
    <dgm:pt modelId="{F70D8657-C5D7-49D0-BFFC-D534758D4987}" type="pres">
      <dgm:prSet presAssocID="{AD103B69-8244-48C0-B6F1-53C8663B5BAC}" presName="connectorText" presStyleLbl="sibTrans2D1" presStyleIdx="2" presStyleCnt="4"/>
      <dgm:spPr/>
      <dgm:t>
        <a:bodyPr/>
        <a:lstStyle/>
        <a:p>
          <a:endParaRPr lang="en-US"/>
        </a:p>
      </dgm:t>
    </dgm:pt>
    <dgm:pt modelId="{BDCBE7F6-4365-46D5-86F2-C6EBB16AA92D}" type="pres">
      <dgm:prSet presAssocID="{E6FC164D-7F7E-456C-A242-0B09E5C34CD0}" presName="node" presStyleLbl="node1" presStyleIdx="3" presStyleCnt="4">
        <dgm:presLayoutVars>
          <dgm:bulletEnabled val="1"/>
        </dgm:presLayoutVars>
      </dgm:prSet>
      <dgm:spPr/>
      <dgm:t>
        <a:bodyPr/>
        <a:lstStyle/>
        <a:p>
          <a:endParaRPr lang="en-US"/>
        </a:p>
      </dgm:t>
    </dgm:pt>
    <dgm:pt modelId="{75D053B8-BFFB-4CAB-92E6-6EA4961F72F5}" type="pres">
      <dgm:prSet presAssocID="{9D19738D-FC14-4783-A913-48374D7FDBD9}" presName="sibTrans" presStyleLbl="sibTrans2D1" presStyleIdx="3" presStyleCnt="4"/>
      <dgm:spPr/>
      <dgm:t>
        <a:bodyPr/>
        <a:lstStyle/>
        <a:p>
          <a:endParaRPr lang="en-US"/>
        </a:p>
      </dgm:t>
    </dgm:pt>
    <dgm:pt modelId="{678BB60E-AF8B-46A4-ABFD-A7A4788AE94F}" type="pres">
      <dgm:prSet presAssocID="{9D19738D-FC14-4783-A913-48374D7FDBD9}" presName="connectorText" presStyleLbl="sibTrans2D1" presStyleIdx="3" presStyleCnt="4"/>
      <dgm:spPr/>
      <dgm:t>
        <a:bodyPr/>
        <a:lstStyle/>
        <a:p>
          <a:endParaRPr lang="en-US"/>
        </a:p>
      </dgm:t>
    </dgm:pt>
  </dgm:ptLst>
  <dgm:cxnLst>
    <dgm:cxn modelId="{B0DC9C99-FBAE-4DE9-9D77-DD73CFE50D79}" type="presOf" srcId="{E6FC164D-7F7E-456C-A242-0B09E5C34CD0}" destId="{BDCBE7F6-4365-46D5-86F2-C6EBB16AA92D}" srcOrd="0" destOrd="0" presId="urn:microsoft.com/office/officeart/2005/8/layout/cycle2"/>
    <dgm:cxn modelId="{EA841EF6-0D98-4930-9057-D00B22915CB8}" type="presOf" srcId="{AD103B69-8244-48C0-B6F1-53C8663B5BAC}" destId="{4ADD6C1E-7933-4959-8BCD-A751945DD45E}" srcOrd="0" destOrd="0" presId="urn:microsoft.com/office/officeart/2005/8/layout/cycle2"/>
    <dgm:cxn modelId="{61CD547F-F958-4F1E-AC5C-FAB82A514FB1}" type="presOf" srcId="{B5BDFE1D-95D7-4FD5-8298-9CD785D64E46}" destId="{F178D672-E9C6-4682-9057-B7AB5A9C97EA}" srcOrd="1" destOrd="0" presId="urn:microsoft.com/office/officeart/2005/8/layout/cycle2"/>
    <dgm:cxn modelId="{321DBD15-F998-483E-8FDF-B090247FDF38}" type="presOf" srcId="{81823830-43CD-4C62-95C2-6C7550D0E880}" destId="{E709F9F9-CC38-4B10-95E9-E059C3D3935A}" srcOrd="0" destOrd="0" presId="urn:microsoft.com/office/officeart/2005/8/layout/cycle2"/>
    <dgm:cxn modelId="{1F1CAD93-C0B4-403B-9A79-4140E217AF2C}" srcId="{81823830-43CD-4C62-95C2-6C7550D0E880}" destId="{E6FC164D-7F7E-456C-A242-0B09E5C34CD0}" srcOrd="3" destOrd="0" parTransId="{C0FAC289-5FC6-4947-BAB4-4B1E45A49764}" sibTransId="{9D19738D-FC14-4783-A913-48374D7FDBD9}"/>
    <dgm:cxn modelId="{5B0A0774-C555-4EEB-ACFF-C3AA9CA2DFB0}" type="presOf" srcId="{6373B0EF-DD62-4C1D-A41B-8A6FC5C81DCE}" destId="{1D6E76FC-3C7A-4B90-85E6-256E027EA4EE}" srcOrd="0" destOrd="0" presId="urn:microsoft.com/office/officeart/2005/8/layout/cycle2"/>
    <dgm:cxn modelId="{73D7BD6E-DBE1-4A21-8AAD-2AF7AFE1221C}" type="presOf" srcId="{9D19738D-FC14-4783-A913-48374D7FDBD9}" destId="{75D053B8-BFFB-4CAB-92E6-6EA4961F72F5}" srcOrd="0" destOrd="0" presId="urn:microsoft.com/office/officeart/2005/8/layout/cycle2"/>
    <dgm:cxn modelId="{B31DDD62-5E0F-4967-BD64-3851AD978361}" type="presOf" srcId="{B7CF3B7D-5DEF-4A68-BE9E-01D01B3AE789}" destId="{C50E70D3-68F0-465D-B568-6AD577C1E59C}" srcOrd="1" destOrd="0" presId="urn:microsoft.com/office/officeart/2005/8/layout/cycle2"/>
    <dgm:cxn modelId="{B0EC1634-460F-4881-BE1A-0DC97933FE2F}" srcId="{81823830-43CD-4C62-95C2-6C7550D0E880}" destId="{A1DBC537-F053-4068-89E6-F701DCE6C1A0}" srcOrd="0" destOrd="0" parTransId="{E8E09686-CF30-472B-A403-01AFC9D87534}" sibTransId="{B7CF3B7D-5DEF-4A68-BE9E-01D01B3AE789}"/>
    <dgm:cxn modelId="{35FAF43D-80A6-4698-B05E-7D3173413340}" type="presOf" srcId="{A1DBC537-F053-4068-89E6-F701DCE6C1A0}" destId="{E6B557EE-1CC7-476F-A9F8-13218080A29A}" srcOrd="0" destOrd="0" presId="urn:microsoft.com/office/officeart/2005/8/layout/cycle2"/>
    <dgm:cxn modelId="{87D4B710-7EB4-44C9-B5A1-203C65579131}" srcId="{81823830-43CD-4C62-95C2-6C7550D0E880}" destId="{6373B0EF-DD62-4C1D-A41B-8A6FC5C81DCE}" srcOrd="2" destOrd="0" parTransId="{BF792C84-AA58-404E-9D10-65A64A272330}" sibTransId="{AD103B69-8244-48C0-B6F1-53C8663B5BAC}"/>
    <dgm:cxn modelId="{79F0551C-37AF-495D-8F52-E93DEA901EF8}" type="presOf" srcId="{F4E3AB77-2637-43C1-9A81-25D98EF750DE}" destId="{DE0B514C-86C9-418E-91E3-3E46CCCECAB1}" srcOrd="0" destOrd="0" presId="urn:microsoft.com/office/officeart/2005/8/layout/cycle2"/>
    <dgm:cxn modelId="{B5EA6EC6-566B-42E3-8F0E-7FCBDA6C9787}" srcId="{81823830-43CD-4C62-95C2-6C7550D0E880}" destId="{F4E3AB77-2637-43C1-9A81-25D98EF750DE}" srcOrd="1" destOrd="0" parTransId="{75A0EB27-3697-4A10-8213-C388092433AE}" sibTransId="{B5BDFE1D-95D7-4FD5-8298-9CD785D64E46}"/>
    <dgm:cxn modelId="{43D99427-94E8-466F-983E-228CFC41A8D7}" type="presOf" srcId="{AD103B69-8244-48C0-B6F1-53C8663B5BAC}" destId="{F70D8657-C5D7-49D0-BFFC-D534758D4987}" srcOrd="1" destOrd="0" presId="urn:microsoft.com/office/officeart/2005/8/layout/cycle2"/>
    <dgm:cxn modelId="{2AE0F054-1FF3-43EF-B894-379D29E14931}" type="presOf" srcId="{B7CF3B7D-5DEF-4A68-BE9E-01D01B3AE789}" destId="{FCC50851-FB7A-40F3-9046-CCE133170F9B}" srcOrd="0" destOrd="0" presId="urn:microsoft.com/office/officeart/2005/8/layout/cycle2"/>
    <dgm:cxn modelId="{EB3E1476-3763-45A9-B337-FE5DDABAA410}" type="presOf" srcId="{9D19738D-FC14-4783-A913-48374D7FDBD9}" destId="{678BB60E-AF8B-46A4-ABFD-A7A4788AE94F}" srcOrd="1" destOrd="0" presId="urn:microsoft.com/office/officeart/2005/8/layout/cycle2"/>
    <dgm:cxn modelId="{590779EB-C9AE-457A-8B91-39A749C92FA0}" type="presOf" srcId="{B5BDFE1D-95D7-4FD5-8298-9CD785D64E46}" destId="{F226C9A2-0210-40FD-93C3-B96045DD1F00}" srcOrd="0" destOrd="0" presId="urn:microsoft.com/office/officeart/2005/8/layout/cycle2"/>
    <dgm:cxn modelId="{FBFA84B7-1D12-47C1-8C0D-AD2F70FF21D5}" type="presParOf" srcId="{E709F9F9-CC38-4B10-95E9-E059C3D3935A}" destId="{E6B557EE-1CC7-476F-A9F8-13218080A29A}" srcOrd="0" destOrd="0" presId="urn:microsoft.com/office/officeart/2005/8/layout/cycle2"/>
    <dgm:cxn modelId="{99D583BE-67BD-48DA-9BA9-4971F68086CC}" type="presParOf" srcId="{E709F9F9-CC38-4B10-95E9-E059C3D3935A}" destId="{FCC50851-FB7A-40F3-9046-CCE133170F9B}" srcOrd="1" destOrd="0" presId="urn:microsoft.com/office/officeart/2005/8/layout/cycle2"/>
    <dgm:cxn modelId="{62A17EC6-70C7-46B6-854F-BF682AC64A13}" type="presParOf" srcId="{FCC50851-FB7A-40F3-9046-CCE133170F9B}" destId="{C50E70D3-68F0-465D-B568-6AD577C1E59C}" srcOrd="0" destOrd="0" presId="urn:microsoft.com/office/officeart/2005/8/layout/cycle2"/>
    <dgm:cxn modelId="{BE7B2B9D-90E7-4387-BC17-360AD548FE72}" type="presParOf" srcId="{E709F9F9-CC38-4B10-95E9-E059C3D3935A}" destId="{DE0B514C-86C9-418E-91E3-3E46CCCECAB1}" srcOrd="2" destOrd="0" presId="urn:microsoft.com/office/officeart/2005/8/layout/cycle2"/>
    <dgm:cxn modelId="{C02244CC-202B-4F36-A62D-30A0AC6BFC9C}" type="presParOf" srcId="{E709F9F9-CC38-4B10-95E9-E059C3D3935A}" destId="{F226C9A2-0210-40FD-93C3-B96045DD1F00}" srcOrd="3" destOrd="0" presId="urn:microsoft.com/office/officeart/2005/8/layout/cycle2"/>
    <dgm:cxn modelId="{DF8944D9-0350-40BA-81BE-585B088A5453}" type="presParOf" srcId="{F226C9A2-0210-40FD-93C3-B96045DD1F00}" destId="{F178D672-E9C6-4682-9057-B7AB5A9C97EA}" srcOrd="0" destOrd="0" presId="urn:microsoft.com/office/officeart/2005/8/layout/cycle2"/>
    <dgm:cxn modelId="{BE31C831-9528-4E1E-BAF2-EFCD92365CA1}" type="presParOf" srcId="{E709F9F9-CC38-4B10-95E9-E059C3D3935A}" destId="{1D6E76FC-3C7A-4B90-85E6-256E027EA4EE}" srcOrd="4" destOrd="0" presId="urn:microsoft.com/office/officeart/2005/8/layout/cycle2"/>
    <dgm:cxn modelId="{26B4ED3A-21FE-4F5F-A26A-A5D443402B23}" type="presParOf" srcId="{E709F9F9-CC38-4B10-95E9-E059C3D3935A}" destId="{4ADD6C1E-7933-4959-8BCD-A751945DD45E}" srcOrd="5" destOrd="0" presId="urn:microsoft.com/office/officeart/2005/8/layout/cycle2"/>
    <dgm:cxn modelId="{904D9D62-8F6F-4DB9-9738-DAECADB1E009}" type="presParOf" srcId="{4ADD6C1E-7933-4959-8BCD-A751945DD45E}" destId="{F70D8657-C5D7-49D0-BFFC-D534758D4987}" srcOrd="0" destOrd="0" presId="urn:microsoft.com/office/officeart/2005/8/layout/cycle2"/>
    <dgm:cxn modelId="{3D78E928-FFD1-407F-A011-EB1329696869}" type="presParOf" srcId="{E709F9F9-CC38-4B10-95E9-E059C3D3935A}" destId="{BDCBE7F6-4365-46D5-86F2-C6EBB16AA92D}" srcOrd="6" destOrd="0" presId="urn:microsoft.com/office/officeart/2005/8/layout/cycle2"/>
    <dgm:cxn modelId="{B1A98A8C-3D42-4035-9152-B168150741C0}" type="presParOf" srcId="{E709F9F9-CC38-4B10-95E9-E059C3D3935A}" destId="{75D053B8-BFFB-4CAB-92E6-6EA4961F72F5}" srcOrd="7" destOrd="0" presId="urn:microsoft.com/office/officeart/2005/8/layout/cycle2"/>
    <dgm:cxn modelId="{069EEF71-4ED0-4F97-AA26-93FE262FCC78}" type="presParOf" srcId="{75D053B8-BFFB-4CAB-92E6-6EA4961F72F5}" destId="{678BB60E-AF8B-46A4-ABFD-A7A4788AE94F}"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17DDA9-9CBE-4CB4-BB88-C40B6B72F1C1}"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IN"/>
        </a:p>
      </dgm:t>
    </dgm:pt>
    <dgm:pt modelId="{1AA9EDF1-3043-4469-9A0B-0F5795A34912}">
      <dgm:prSet phldrT="[Text]"/>
      <dgm:spPr>
        <a:solidFill>
          <a:srgbClr val="002060">
            <a:alpha val="89804"/>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smtClean="0"/>
            <a:t>Identify pain </a:t>
          </a:r>
          <a:endParaRPr lang="en-IN" dirty="0"/>
        </a:p>
      </dgm:t>
    </dgm:pt>
    <dgm:pt modelId="{FF5BB8A2-2453-4786-9FA4-42A117FA399D}" type="parTrans" cxnId="{D5D98E02-0B5F-4E2C-B47C-6FD35D979B27}">
      <dgm:prSet/>
      <dgm:spPr/>
      <dgm:t>
        <a:bodyPr/>
        <a:lstStyle/>
        <a:p>
          <a:endParaRPr lang="en-IN"/>
        </a:p>
      </dgm:t>
    </dgm:pt>
    <dgm:pt modelId="{23FBF73A-C786-4DC6-8247-21FFB6CFB2A6}" type="sibTrans" cxnId="{D5D98E02-0B5F-4E2C-B47C-6FD35D979B27}">
      <dgm:prSet/>
      <dgm:spPr>
        <a:ln>
          <a:solidFill>
            <a:srgbClr val="0090C5"/>
          </a:solidFill>
        </a:ln>
      </dgm:spPr>
      <dgm:t>
        <a:bodyPr/>
        <a:lstStyle/>
        <a:p>
          <a:endParaRPr lang="en-IN"/>
        </a:p>
      </dgm:t>
    </dgm:pt>
    <dgm:pt modelId="{75CEE95A-65C5-4398-AEB3-8B556918D8B3}">
      <dgm:prSet phldrT="[Text]"/>
      <dgm:spPr>
        <a:solidFill>
          <a:srgbClr val="002060">
            <a:alpha val="89804"/>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smtClean="0"/>
            <a:t>Define the problem</a:t>
          </a:r>
          <a:endParaRPr lang="en-IN" dirty="0"/>
        </a:p>
      </dgm:t>
    </dgm:pt>
    <dgm:pt modelId="{502A84CC-0E18-4AAA-8112-A7051A8AF928}" type="parTrans" cxnId="{A51A0333-5469-4710-9965-E8DEE502C562}">
      <dgm:prSet/>
      <dgm:spPr/>
      <dgm:t>
        <a:bodyPr/>
        <a:lstStyle/>
        <a:p>
          <a:endParaRPr lang="en-IN"/>
        </a:p>
      </dgm:t>
    </dgm:pt>
    <dgm:pt modelId="{8F24C855-8766-43D7-9954-94463777441F}" type="sibTrans" cxnId="{A51A0333-5469-4710-9965-E8DEE502C562}">
      <dgm:prSet/>
      <dgm:spPr/>
      <dgm:t>
        <a:bodyPr/>
        <a:lstStyle/>
        <a:p>
          <a:endParaRPr lang="en-IN"/>
        </a:p>
      </dgm:t>
    </dgm:pt>
    <dgm:pt modelId="{82354D41-200E-448E-A17A-2228066D9817}">
      <dgm:prSet phldrT="[Text]"/>
      <dgm:spPr>
        <a:solidFill>
          <a:srgbClr val="002060">
            <a:alpha val="89804"/>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smtClean="0"/>
            <a:t>Ideate possible solution</a:t>
          </a:r>
          <a:endParaRPr lang="en-IN" dirty="0"/>
        </a:p>
      </dgm:t>
    </dgm:pt>
    <dgm:pt modelId="{F4DD1454-DD6F-4654-9292-0C7FFCABA634}" type="parTrans" cxnId="{6988EADD-8920-4221-9A6A-630658072729}">
      <dgm:prSet/>
      <dgm:spPr/>
      <dgm:t>
        <a:bodyPr/>
        <a:lstStyle/>
        <a:p>
          <a:endParaRPr lang="en-IN"/>
        </a:p>
      </dgm:t>
    </dgm:pt>
    <dgm:pt modelId="{C38E5552-A93A-4E12-BE98-C6576128CF4A}" type="sibTrans" cxnId="{6988EADD-8920-4221-9A6A-630658072729}">
      <dgm:prSet/>
      <dgm:spPr/>
      <dgm:t>
        <a:bodyPr/>
        <a:lstStyle/>
        <a:p>
          <a:endParaRPr lang="en-IN"/>
        </a:p>
      </dgm:t>
    </dgm:pt>
    <dgm:pt modelId="{F1128E17-0CCB-48EA-8C06-5415AB5552C6}">
      <dgm:prSet phldrT="[Text]"/>
      <dgm:spPr>
        <a:solidFill>
          <a:srgbClr val="002060">
            <a:alpha val="89804"/>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smtClean="0"/>
            <a:t>Prototype selected idea</a:t>
          </a:r>
          <a:endParaRPr lang="en-IN" dirty="0"/>
        </a:p>
      </dgm:t>
    </dgm:pt>
    <dgm:pt modelId="{AEAAB1D3-7278-4CCC-9716-F7EAE17232AF}" type="parTrans" cxnId="{EF4FD168-B6D9-4842-B1F9-596274A39EA5}">
      <dgm:prSet/>
      <dgm:spPr/>
      <dgm:t>
        <a:bodyPr/>
        <a:lstStyle/>
        <a:p>
          <a:endParaRPr lang="en-IN"/>
        </a:p>
      </dgm:t>
    </dgm:pt>
    <dgm:pt modelId="{45CF7D50-E348-480C-9041-4A919FFE166E}" type="sibTrans" cxnId="{EF4FD168-B6D9-4842-B1F9-596274A39EA5}">
      <dgm:prSet/>
      <dgm:spPr/>
      <dgm:t>
        <a:bodyPr/>
        <a:lstStyle/>
        <a:p>
          <a:endParaRPr lang="en-IN"/>
        </a:p>
      </dgm:t>
    </dgm:pt>
    <dgm:pt modelId="{A1B603DD-AB1C-439E-A8BF-6EBA362A78F2}">
      <dgm:prSet phldrT="[Text]"/>
      <dgm:spPr>
        <a:solidFill>
          <a:srgbClr val="002060">
            <a:alpha val="89804"/>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smtClean="0"/>
            <a:t>Evaluate prototype</a:t>
          </a:r>
          <a:endParaRPr lang="en-IN" dirty="0"/>
        </a:p>
      </dgm:t>
    </dgm:pt>
    <dgm:pt modelId="{292B546D-D5E1-4AAF-A1D9-E55A83718901}" type="parTrans" cxnId="{ABF747FF-5D1C-47E9-A231-952B0C8FA7B7}">
      <dgm:prSet/>
      <dgm:spPr/>
      <dgm:t>
        <a:bodyPr/>
        <a:lstStyle/>
        <a:p>
          <a:endParaRPr lang="en-IN"/>
        </a:p>
      </dgm:t>
    </dgm:pt>
    <dgm:pt modelId="{9B1D9F35-C84D-4F91-861A-251295D1A9CF}" type="sibTrans" cxnId="{ABF747FF-5D1C-47E9-A231-952B0C8FA7B7}">
      <dgm:prSet/>
      <dgm:spPr/>
      <dgm:t>
        <a:bodyPr/>
        <a:lstStyle/>
        <a:p>
          <a:endParaRPr lang="en-IN"/>
        </a:p>
      </dgm:t>
    </dgm:pt>
    <dgm:pt modelId="{83B1C0C3-F6D9-42E9-A12C-AF13BB5F21C8}">
      <dgm:prSet/>
      <dgm:spPr>
        <a:solidFill>
          <a:srgbClr val="002060">
            <a:alpha val="89804"/>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smtClean="0"/>
            <a:t>Redesign based on feedback from users</a:t>
          </a:r>
          <a:endParaRPr lang="en-IN" dirty="0"/>
        </a:p>
      </dgm:t>
    </dgm:pt>
    <dgm:pt modelId="{4741FC58-7628-44EB-BF2F-319581CDAC13}" type="parTrans" cxnId="{C9984E71-EE59-49BD-84AB-6146FA2C31B5}">
      <dgm:prSet/>
      <dgm:spPr/>
      <dgm:t>
        <a:bodyPr/>
        <a:lstStyle/>
        <a:p>
          <a:endParaRPr lang="en-IN"/>
        </a:p>
      </dgm:t>
    </dgm:pt>
    <dgm:pt modelId="{027B7023-CF42-4688-8EF7-946C6780A2A3}" type="sibTrans" cxnId="{C9984E71-EE59-49BD-84AB-6146FA2C31B5}">
      <dgm:prSet/>
      <dgm:spPr/>
      <dgm:t>
        <a:bodyPr/>
        <a:lstStyle/>
        <a:p>
          <a:endParaRPr lang="en-IN"/>
        </a:p>
      </dgm:t>
    </dgm:pt>
    <dgm:pt modelId="{3A9C1DEB-B693-4997-92AD-0B43465D3362}" type="pres">
      <dgm:prSet presAssocID="{2F17DDA9-9CBE-4CB4-BB88-C40B6B72F1C1}" presName="Name0" presStyleCnt="0">
        <dgm:presLayoutVars>
          <dgm:dir/>
          <dgm:resizeHandles val="exact"/>
        </dgm:presLayoutVars>
      </dgm:prSet>
      <dgm:spPr/>
      <dgm:t>
        <a:bodyPr/>
        <a:lstStyle/>
        <a:p>
          <a:endParaRPr lang="en-IN"/>
        </a:p>
      </dgm:t>
    </dgm:pt>
    <dgm:pt modelId="{56C5BCB7-8EB9-4AB3-9C8A-BE0115C6746E}" type="pres">
      <dgm:prSet presAssocID="{2F17DDA9-9CBE-4CB4-BB88-C40B6B72F1C1}" presName="cycle" presStyleCnt="0"/>
      <dgm:spPr/>
    </dgm:pt>
    <dgm:pt modelId="{37C06CEB-82D3-4CA1-99FD-9AAECF1D1A44}" type="pres">
      <dgm:prSet presAssocID="{1AA9EDF1-3043-4469-9A0B-0F5795A34912}" presName="nodeFirstNode" presStyleLbl="node1" presStyleIdx="0" presStyleCnt="6">
        <dgm:presLayoutVars>
          <dgm:bulletEnabled val="1"/>
        </dgm:presLayoutVars>
      </dgm:prSet>
      <dgm:spPr/>
      <dgm:t>
        <a:bodyPr/>
        <a:lstStyle/>
        <a:p>
          <a:endParaRPr lang="en-IN"/>
        </a:p>
      </dgm:t>
    </dgm:pt>
    <dgm:pt modelId="{921EA5ED-6500-4038-9023-9EBDFA821386}" type="pres">
      <dgm:prSet presAssocID="{23FBF73A-C786-4DC6-8247-21FFB6CFB2A6}" presName="sibTransFirstNode" presStyleLbl="bgShp" presStyleIdx="0" presStyleCnt="1"/>
      <dgm:spPr/>
      <dgm:t>
        <a:bodyPr/>
        <a:lstStyle/>
        <a:p>
          <a:endParaRPr lang="en-IN"/>
        </a:p>
      </dgm:t>
    </dgm:pt>
    <dgm:pt modelId="{C9D0C7FF-12A9-4061-B5AB-63127DADBE1E}" type="pres">
      <dgm:prSet presAssocID="{75CEE95A-65C5-4398-AEB3-8B556918D8B3}" presName="nodeFollowingNodes" presStyleLbl="node1" presStyleIdx="1" presStyleCnt="6">
        <dgm:presLayoutVars>
          <dgm:bulletEnabled val="1"/>
        </dgm:presLayoutVars>
      </dgm:prSet>
      <dgm:spPr/>
      <dgm:t>
        <a:bodyPr/>
        <a:lstStyle/>
        <a:p>
          <a:endParaRPr lang="en-IN"/>
        </a:p>
      </dgm:t>
    </dgm:pt>
    <dgm:pt modelId="{585923CD-00B6-4579-96B1-7FB67B482408}" type="pres">
      <dgm:prSet presAssocID="{82354D41-200E-448E-A17A-2228066D9817}" presName="nodeFollowingNodes" presStyleLbl="node1" presStyleIdx="2" presStyleCnt="6" custRadScaleRad="104638" custRadScaleInc="-7523">
        <dgm:presLayoutVars>
          <dgm:bulletEnabled val="1"/>
        </dgm:presLayoutVars>
      </dgm:prSet>
      <dgm:spPr/>
      <dgm:t>
        <a:bodyPr/>
        <a:lstStyle/>
        <a:p>
          <a:endParaRPr lang="en-IN"/>
        </a:p>
      </dgm:t>
    </dgm:pt>
    <dgm:pt modelId="{56F67BDA-1E9C-4F84-B7FA-A83DA037BFB9}" type="pres">
      <dgm:prSet presAssocID="{F1128E17-0CCB-48EA-8C06-5415AB5552C6}" presName="nodeFollowingNodes" presStyleLbl="node1" presStyleIdx="3" presStyleCnt="6">
        <dgm:presLayoutVars>
          <dgm:bulletEnabled val="1"/>
        </dgm:presLayoutVars>
      </dgm:prSet>
      <dgm:spPr/>
      <dgm:t>
        <a:bodyPr/>
        <a:lstStyle/>
        <a:p>
          <a:endParaRPr lang="en-IN"/>
        </a:p>
      </dgm:t>
    </dgm:pt>
    <dgm:pt modelId="{823A3DC0-ADA5-470D-9945-A7B7D01D8419}" type="pres">
      <dgm:prSet presAssocID="{A1B603DD-AB1C-439E-A8BF-6EBA362A78F2}" presName="nodeFollowingNodes" presStyleLbl="node1" presStyleIdx="4" presStyleCnt="6" custRadScaleRad="99684" custRadScaleInc="5199">
        <dgm:presLayoutVars>
          <dgm:bulletEnabled val="1"/>
        </dgm:presLayoutVars>
      </dgm:prSet>
      <dgm:spPr/>
      <dgm:t>
        <a:bodyPr/>
        <a:lstStyle/>
        <a:p>
          <a:endParaRPr lang="en-IN"/>
        </a:p>
      </dgm:t>
    </dgm:pt>
    <dgm:pt modelId="{D2A6627E-89E7-462E-A91A-67D15F17398C}" type="pres">
      <dgm:prSet presAssocID="{83B1C0C3-F6D9-42E9-A12C-AF13BB5F21C8}" presName="nodeFollowingNodes" presStyleLbl="node1" presStyleIdx="5" presStyleCnt="6">
        <dgm:presLayoutVars>
          <dgm:bulletEnabled val="1"/>
        </dgm:presLayoutVars>
      </dgm:prSet>
      <dgm:spPr/>
      <dgm:t>
        <a:bodyPr/>
        <a:lstStyle/>
        <a:p>
          <a:endParaRPr lang="en-IN"/>
        </a:p>
      </dgm:t>
    </dgm:pt>
  </dgm:ptLst>
  <dgm:cxnLst>
    <dgm:cxn modelId="{D5D98E02-0B5F-4E2C-B47C-6FD35D979B27}" srcId="{2F17DDA9-9CBE-4CB4-BB88-C40B6B72F1C1}" destId="{1AA9EDF1-3043-4469-9A0B-0F5795A34912}" srcOrd="0" destOrd="0" parTransId="{FF5BB8A2-2453-4786-9FA4-42A117FA399D}" sibTransId="{23FBF73A-C786-4DC6-8247-21FFB6CFB2A6}"/>
    <dgm:cxn modelId="{4F4AA8F8-20C4-4407-872F-92D5B608080E}" type="presOf" srcId="{83B1C0C3-F6D9-42E9-A12C-AF13BB5F21C8}" destId="{D2A6627E-89E7-462E-A91A-67D15F17398C}" srcOrd="0" destOrd="0" presId="urn:microsoft.com/office/officeart/2005/8/layout/cycle3"/>
    <dgm:cxn modelId="{9907E5C8-5E9B-4B3D-8DF8-22593148909C}" type="presOf" srcId="{F1128E17-0CCB-48EA-8C06-5415AB5552C6}" destId="{56F67BDA-1E9C-4F84-B7FA-A83DA037BFB9}" srcOrd="0" destOrd="0" presId="urn:microsoft.com/office/officeart/2005/8/layout/cycle3"/>
    <dgm:cxn modelId="{784DE6DA-36E8-4EE4-8854-059CB5F7B691}" type="presOf" srcId="{2F17DDA9-9CBE-4CB4-BB88-C40B6B72F1C1}" destId="{3A9C1DEB-B693-4997-92AD-0B43465D3362}" srcOrd="0" destOrd="0" presId="urn:microsoft.com/office/officeart/2005/8/layout/cycle3"/>
    <dgm:cxn modelId="{6C53B733-17A7-4040-BCAE-00E2EEFE4150}" type="presOf" srcId="{A1B603DD-AB1C-439E-A8BF-6EBA362A78F2}" destId="{823A3DC0-ADA5-470D-9945-A7B7D01D8419}" srcOrd="0" destOrd="0" presId="urn:microsoft.com/office/officeart/2005/8/layout/cycle3"/>
    <dgm:cxn modelId="{6988EADD-8920-4221-9A6A-630658072729}" srcId="{2F17DDA9-9CBE-4CB4-BB88-C40B6B72F1C1}" destId="{82354D41-200E-448E-A17A-2228066D9817}" srcOrd="2" destOrd="0" parTransId="{F4DD1454-DD6F-4654-9292-0C7FFCABA634}" sibTransId="{C38E5552-A93A-4E12-BE98-C6576128CF4A}"/>
    <dgm:cxn modelId="{AC22FDD7-8947-47B0-A9EB-D74064140EB3}" type="presOf" srcId="{75CEE95A-65C5-4398-AEB3-8B556918D8B3}" destId="{C9D0C7FF-12A9-4061-B5AB-63127DADBE1E}" srcOrd="0" destOrd="0" presId="urn:microsoft.com/office/officeart/2005/8/layout/cycle3"/>
    <dgm:cxn modelId="{DADB3560-BC8D-44E7-A604-99CE28F31F14}" type="presOf" srcId="{23FBF73A-C786-4DC6-8247-21FFB6CFB2A6}" destId="{921EA5ED-6500-4038-9023-9EBDFA821386}" srcOrd="0" destOrd="0" presId="urn:microsoft.com/office/officeart/2005/8/layout/cycle3"/>
    <dgm:cxn modelId="{EF4FD168-B6D9-4842-B1F9-596274A39EA5}" srcId="{2F17DDA9-9CBE-4CB4-BB88-C40B6B72F1C1}" destId="{F1128E17-0CCB-48EA-8C06-5415AB5552C6}" srcOrd="3" destOrd="0" parTransId="{AEAAB1D3-7278-4CCC-9716-F7EAE17232AF}" sibTransId="{45CF7D50-E348-480C-9041-4A919FFE166E}"/>
    <dgm:cxn modelId="{C9984E71-EE59-49BD-84AB-6146FA2C31B5}" srcId="{2F17DDA9-9CBE-4CB4-BB88-C40B6B72F1C1}" destId="{83B1C0C3-F6D9-42E9-A12C-AF13BB5F21C8}" srcOrd="5" destOrd="0" parTransId="{4741FC58-7628-44EB-BF2F-319581CDAC13}" sibTransId="{027B7023-CF42-4688-8EF7-946C6780A2A3}"/>
    <dgm:cxn modelId="{A51A0333-5469-4710-9965-E8DEE502C562}" srcId="{2F17DDA9-9CBE-4CB4-BB88-C40B6B72F1C1}" destId="{75CEE95A-65C5-4398-AEB3-8B556918D8B3}" srcOrd="1" destOrd="0" parTransId="{502A84CC-0E18-4AAA-8112-A7051A8AF928}" sibTransId="{8F24C855-8766-43D7-9954-94463777441F}"/>
    <dgm:cxn modelId="{ABF747FF-5D1C-47E9-A231-952B0C8FA7B7}" srcId="{2F17DDA9-9CBE-4CB4-BB88-C40B6B72F1C1}" destId="{A1B603DD-AB1C-439E-A8BF-6EBA362A78F2}" srcOrd="4" destOrd="0" parTransId="{292B546D-D5E1-4AAF-A1D9-E55A83718901}" sibTransId="{9B1D9F35-C84D-4F91-861A-251295D1A9CF}"/>
    <dgm:cxn modelId="{1854C5C7-B122-4FD8-867D-C23F75E670DA}" type="presOf" srcId="{82354D41-200E-448E-A17A-2228066D9817}" destId="{585923CD-00B6-4579-96B1-7FB67B482408}" srcOrd="0" destOrd="0" presId="urn:microsoft.com/office/officeart/2005/8/layout/cycle3"/>
    <dgm:cxn modelId="{B4525B84-EA36-45AF-BAED-442CFC8C235D}" type="presOf" srcId="{1AA9EDF1-3043-4469-9A0B-0F5795A34912}" destId="{37C06CEB-82D3-4CA1-99FD-9AAECF1D1A44}" srcOrd="0" destOrd="0" presId="urn:microsoft.com/office/officeart/2005/8/layout/cycle3"/>
    <dgm:cxn modelId="{AA0FDF16-46CD-4E7A-875B-FDA1B1D3B09E}" type="presParOf" srcId="{3A9C1DEB-B693-4997-92AD-0B43465D3362}" destId="{56C5BCB7-8EB9-4AB3-9C8A-BE0115C6746E}" srcOrd="0" destOrd="0" presId="urn:microsoft.com/office/officeart/2005/8/layout/cycle3"/>
    <dgm:cxn modelId="{CFCFBFDA-0D6E-481C-8E52-C84B8DFF4BC1}" type="presParOf" srcId="{56C5BCB7-8EB9-4AB3-9C8A-BE0115C6746E}" destId="{37C06CEB-82D3-4CA1-99FD-9AAECF1D1A44}" srcOrd="0" destOrd="0" presId="urn:microsoft.com/office/officeart/2005/8/layout/cycle3"/>
    <dgm:cxn modelId="{2FDBD08C-EA6C-47B2-8500-322162BC4299}" type="presParOf" srcId="{56C5BCB7-8EB9-4AB3-9C8A-BE0115C6746E}" destId="{921EA5ED-6500-4038-9023-9EBDFA821386}" srcOrd="1" destOrd="0" presId="urn:microsoft.com/office/officeart/2005/8/layout/cycle3"/>
    <dgm:cxn modelId="{AC3FF654-264C-4515-B95B-0643B2A6D9E7}" type="presParOf" srcId="{56C5BCB7-8EB9-4AB3-9C8A-BE0115C6746E}" destId="{C9D0C7FF-12A9-4061-B5AB-63127DADBE1E}" srcOrd="2" destOrd="0" presId="urn:microsoft.com/office/officeart/2005/8/layout/cycle3"/>
    <dgm:cxn modelId="{0BE30C04-7278-4E36-8097-7116340A774B}" type="presParOf" srcId="{56C5BCB7-8EB9-4AB3-9C8A-BE0115C6746E}" destId="{585923CD-00B6-4579-96B1-7FB67B482408}" srcOrd="3" destOrd="0" presId="urn:microsoft.com/office/officeart/2005/8/layout/cycle3"/>
    <dgm:cxn modelId="{932405B9-1397-439F-9E66-3DD8576B6098}" type="presParOf" srcId="{56C5BCB7-8EB9-4AB3-9C8A-BE0115C6746E}" destId="{56F67BDA-1E9C-4F84-B7FA-A83DA037BFB9}" srcOrd="4" destOrd="0" presId="urn:microsoft.com/office/officeart/2005/8/layout/cycle3"/>
    <dgm:cxn modelId="{6687F6B8-F655-4E06-900E-0117E32F38D0}" type="presParOf" srcId="{56C5BCB7-8EB9-4AB3-9C8A-BE0115C6746E}" destId="{823A3DC0-ADA5-470D-9945-A7B7D01D8419}" srcOrd="5" destOrd="0" presId="urn:microsoft.com/office/officeart/2005/8/layout/cycle3"/>
    <dgm:cxn modelId="{76F77573-5D7C-4408-91A1-3AE34BF77FB2}" type="presParOf" srcId="{56C5BCB7-8EB9-4AB3-9C8A-BE0115C6746E}" destId="{D2A6627E-89E7-462E-A91A-67D15F17398C}"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5E311C-81BD-438C-96D8-560997906FC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AEB7B14B-EBFE-46E1-A77F-8185BFE5263F}">
      <dgm:prSet phldrT="[Text]"/>
      <dgm:spPr/>
      <dgm:t>
        <a:bodyPr/>
        <a:lstStyle/>
        <a:p>
          <a:r>
            <a:rPr lang="en-US"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EMPATHY</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5E2C766D-A4D4-416A-B843-4770CD534DD6}" type="parTrans" cxnId="{9DE8D65E-BD86-4517-B392-87351D93CD68}">
      <dgm:prSet/>
      <dgm:spPr/>
      <dgm:t>
        <a:bodyPr/>
        <a:lstStyle/>
        <a:p>
          <a:endParaRPr lang="en-IN"/>
        </a:p>
      </dgm:t>
    </dgm:pt>
    <dgm:pt modelId="{4B04EA10-67FB-4FF3-A552-718CCD2029CE}" type="sibTrans" cxnId="{9DE8D65E-BD86-4517-B392-87351D93CD68}">
      <dgm:prSet/>
      <dgm:spPr/>
      <dgm:t>
        <a:bodyPr/>
        <a:lstStyle/>
        <a:p>
          <a:endParaRPr lang="en-IN"/>
        </a:p>
      </dgm:t>
    </dgm:pt>
    <dgm:pt modelId="{4BEEB9F7-FF80-4F8A-A873-E43291596987}">
      <dgm:prSet phldrT="[Text]" custT="1"/>
      <dgm:spPr/>
      <dgm:t>
        <a:bodyPr/>
        <a:lstStyle/>
        <a:p>
          <a:r>
            <a:rPr lang="en-US" sz="1600" dirty="0" smtClean="0"/>
            <a:t>Observe and interview users in their natural environment, know their pain by suffering it</a:t>
          </a:r>
          <a:endParaRPr lang="en-IN" sz="1600" dirty="0"/>
        </a:p>
      </dgm:t>
    </dgm:pt>
    <dgm:pt modelId="{8ADC3529-204B-4DD1-AF05-8367A1687345}" type="parTrans" cxnId="{BC7D7BA7-1A42-4ECF-9E72-F04AAAF2D4B4}">
      <dgm:prSet/>
      <dgm:spPr/>
      <dgm:t>
        <a:bodyPr/>
        <a:lstStyle/>
        <a:p>
          <a:endParaRPr lang="en-IN"/>
        </a:p>
      </dgm:t>
    </dgm:pt>
    <dgm:pt modelId="{8D63E040-25E7-401E-807B-AFD6C71BC663}" type="sibTrans" cxnId="{BC7D7BA7-1A42-4ECF-9E72-F04AAAF2D4B4}">
      <dgm:prSet/>
      <dgm:spPr/>
      <dgm:t>
        <a:bodyPr/>
        <a:lstStyle/>
        <a:p>
          <a:endParaRPr lang="en-IN"/>
        </a:p>
      </dgm:t>
    </dgm:pt>
    <dgm:pt modelId="{1C76853D-4738-4259-8679-D0621BAED957}">
      <dgm:prSet phldrT="[Text]" custT="1"/>
      <dgm:spPr/>
      <dgm:t>
        <a:bodyPr/>
        <a:lstStyle/>
        <a:p>
          <a:r>
            <a:rPr lang="en-US" sz="1600" dirty="0" smtClean="0"/>
            <a:t>Generate insights and define the problem(s) to be solved</a:t>
          </a:r>
          <a:endParaRPr lang="en-IN" sz="1600" dirty="0"/>
        </a:p>
      </dgm:t>
    </dgm:pt>
    <dgm:pt modelId="{129D9637-4659-4466-9E7A-22E93626ACBA}" type="parTrans" cxnId="{5BB2DFC0-E702-4D9F-8973-F92A3240C0EB}">
      <dgm:prSet/>
      <dgm:spPr/>
      <dgm:t>
        <a:bodyPr/>
        <a:lstStyle/>
        <a:p>
          <a:endParaRPr lang="en-IN"/>
        </a:p>
      </dgm:t>
    </dgm:pt>
    <dgm:pt modelId="{4EC1BEB2-2C5C-4AEA-A065-E470B3E20DB5}" type="sibTrans" cxnId="{5BB2DFC0-E702-4D9F-8973-F92A3240C0EB}">
      <dgm:prSet/>
      <dgm:spPr/>
      <dgm:t>
        <a:bodyPr/>
        <a:lstStyle/>
        <a:p>
          <a:endParaRPr lang="en-IN"/>
        </a:p>
      </dgm:t>
    </dgm:pt>
    <dgm:pt modelId="{CEECCCEE-00E7-453D-BC8C-759CA9050582}">
      <dgm:prSet phldrT="[Text]"/>
      <dgm:spPr/>
      <dgm:t>
        <a:bodyPr/>
        <a:lstStyle/>
        <a:p>
          <a:r>
            <a:rPr lang="en-US"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IDEATE</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4F745E68-F715-41CE-A231-60AD57F5EF61}" type="parTrans" cxnId="{C9C4A0A5-CF70-4067-A75F-B6BFC627CA2C}">
      <dgm:prSet/>
      <dgm:spPr/>
      <dgm:t>
        <a:bodyPr/>
        <a:lstStyle/>
        <a:p>
          <a:endParaRPr lang="en-IN"/>
        </a:p>
      </dgm:t>
    </dgm:pt>
    <dgm:pt modelId="{C81217D9-CCF9-408A-A2C8-C780F0AA0223}" type="sibTrans" cxnId="{C9C4A0A5-CF70-4067-A75F-B6BFC627CA2C}">
      <dgm:prSet/>
      <dgm:spPr/>
      <dgm:t>
        <a:bodyPr/>
        <a:lstStyle/>
        <a:p>
          <a:endParaRPr lang="en-IN"/>
        </a:p>
      </dgm:t>
    </dgm:pt>
    <dgm:pt modelId="{7CB2357B-E053-4FFD-8E20-6D3C46AEC692}">
      <dgm:prSet phldrT="[Text]" custT="1"/>
      <dgm:spPr/>
      <dgm:t>
        <a:bodyPr/>
        <a:lstStyle/>
        <a:p>
          <a:r>
            <a:rPr lang="en-US" sz="1600" dirty="0" smtClean="0"/>
            <a:t>Brainstorm a diverse array of possible solutions</a:t>
          </a:r>
          <a:endParaRPr lang="en-IN" sz="1600" dirty="0"/>
        </a:p>
      </dgm:t>
    </dgm:pt>
    <dgm:pt modelId="{A3E116D2-E414-4E75-8819-68478DC7D2F0}" type="parTrans" cxnId="{943FEB22-A908-4EE6-A110-27ED66FD7BAF}">
      <dgm:prSet/>
      <dgm:spPr/>
      <dgm:t>
        <a:bodyPr/>
        <a:lstStyle/>
        <a:p>
          <a:endParaRPr lang="en-IN"/>
        </a:p>
      </dgm:t>
    </dgm:pt>
    <dgm:pt modelId="{E4EF5839-9DB3-4CFC-A3D3-F0644CFE1F3A}" type="sibTrans" cxnId="{943FEB22-A908-4EE6-A110-27ED66FD7BAF}">
      <dgm:prSet/>
      <dgm:spPr/>
      <dgm:t>
        <a:bodyPr/>
        <a:lstStyle/>
        <a:p>
          <a:endParaRPr lang="en-IN"/>
        </a:p>
      </dgm:t>
    </dgm:pt>
    <dgm:pt modelId="{EB30803A-0E84-4767-BA3B-CE34012BBA18}">
      <dgm:prSet phldrT="[Text]" custT="1"/>
      <dgm:spPr/>
      <dgm:t>
        <a:bodyPr/>
        <a:lstStyle/>
        <a:p>
          <a:r>
            <a:rPr lang="en-US" sz="1600" dirty="0" smtClean="0"/>
            <a:t>Garner positive and negative feedback from users</a:t>
          </a:r>
          <a:endParaRPr lang="en-IN" sz="1600" dirty="0"/>
        </a:p>
      </dgm:t>
    </dgm:pt>
    <dgm:pt modelId="{10897E23-97A5-4623-8590-3CBEE6E7F598}" type="parTrans" cxnId="{F883EBF4-6245-492E-9B6C-793E741DA3EE}">
      <dgm:prSet/>
      <dgm:spPr/>
      <dgm:t>
        <a:bodyPr/>
        <a:lstStyle/>
        <a:p>
          <a:endParaRPr lang="en-IN"/>
        </a:p>
      </dgm:t>
    </dgm:pt>
    <dgm:pt modelId="{9966CD8C-BC5B-4ECD-B2B1-15962030FD48}" type="sibTrans" cxnId="{F883EBF4-6245-492E-9B6C-793E741DA3EE}">
      <dgm:prSet/>
      <dgm:spPr/>
      <dgm:t>
        <a:bodyPr/>
        <a:lstStyle/>
        <a:p>
          <a:endParaRPr lang="en-IN"/>
        </a:p>
      </dgm:t>
    </dgm:pt>
    <dgm:pt modelId="{C2D8BE69-E149-4C2B-8125-164A2B079EA7}">
      <dgm:prSet phldrT="[Text]"/>
      <dgm:spPr/>
      <dgm:t>
        <a:bodyPr/>
        <a:lstStyle/>
        <a:p>
          <a:r>
            <a:rPr lang="en-US"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PROTOTYPE</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BDE26D77-070A-404E-BAA9-99FC0BA5C79C}" type="parTrans" cxnId="{922DC5E8-B264-4231-8587-03B6104CE03A}">
      <dgm:prSet/>
      <dgm:spPr/>
      <dgm:t>
        <a:bodyPr/>
        <a:lstStyle/>
        <a:p>
          <a:endParaRPr lang="en-IN"/>
        </a:p>
      </dgm:t>
    </dgm:pt>
    <dgm:pt modelId="{D097ACB9-D117-475E-AD34-AC2FA95420CA}" type="sibTrans" cxnId="{922DC5E8-B264-4231-8587-03B6104CE03A}">
      <dgm:prSet/>
      <dgm:spPr/>
      <dgm:t>
        <a:bodyPr/>
        <a:lstStyle/>
        <a:p>
          <a:endParaRPr lang="en-IN"/>
        </a:p>
      </dgm:t>
    </dgm:pt>
    <dgm:pt modelId="{09D4C391-A492-47DC-86A7-957451F843EC}">
      <dgm:prSet phldrT="[Text]" custT="1"/>
      <dgm:spPr/>
      <dgm:t>
        <a:bodyPr/>
        <a:lstStyle/>
        <a:p>
          <a:r>
            <a:rPr lang="en-US" sz="1600" dirty="0" smtClean="0"/>
            <a:t>Create a visual representation of several promising concepts</a:t>
          </a:r>
          <a:endParaRPr lang="en-IN" sz="1600" dirty="0"/>
        </a:p>
      </dgm:t>
    </dgm:pt>
    <dgm:pt modelId="{5F203D9E-1E2F-4AB0-8499-2F6C618F9D3A}" type="parTrans" cxnId="{3D915E40-5672-43D5-8D3C-33B1F68B4B80}">
      <dgm:prSet/>
      <dgm:spPr/>
      <dgm:t>
        <a:bodyPr/>
        <a:lstStyle/>
        <a:p>
          <a:endParaRPr lang="en-IN"/>
        </a:p>
      </dgm:t>
    </dgm:pt>
    <dgm:pt modelId="{827CE5EB-B353-439D-8B0B-7CFF2242A7F8}" type="sibTrans" cxnId="{3D915E40-5672-43D5-8D3C-33B1F68B4B80}">
      <dgm:prSet/>
      <dgm:spPr/>
      <dgm:t>
        <a:bodyPr/>
        <a:lstStyle/>
        <a:p>
          <a:endParaRPr lang="en-IN"/>
        </a:p>
      </dgm:t>
    </dgm:pt>
    <dgm:pt modelId="{A894E5EF-8801-4FCB-9B54-F9F2FDD64958}">
      <dgm:prSet phldrT="[Text]"/>
      <dgm:spPr/>
      <dgm:t>
        <a:bodyPr/>
        <a:lstStyle/>
        <a:p>
          <a:r>
            <a:rPr lang="en-US"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TEST</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32DF1FB2-FCE9-4C80-93E1-6C3C0B0D5FE0}" type="parTrans" cxnId="{A512CA4B-0F59-412F-BAE3-0F9732927D79}">
      <dgm:prSet/>
      <dgm:spPr/>
      <dgm:t>
        <a:bodyPr/>
        <a:lstStyle/>
        <a:p>
          <a:endParaRPr lang="en-IN"/>
        </a:p>
      </dgm:t>
    </dgm:pt>
    <dgm:pt modelId="{E6F1202B-7EE3-4FD8-B6B7-0CD2BE57BCA2}" type="sibTrans" cxnId="{A512CA4B-0F59-412F-BAE3-0F9732927D79}">
      <dgm:prSet/>
      <dgm:spPr/>
      <dgm:t>
        <a:bodyPr/>
        <a:lstStyle/>
        <a:p>
          <a:endParaRPr lang="en-IN"/>
        </a:p>
      </dgm:t>
    </dgm:pt>
    <dgm:pt modelId="{23F499CF-A2EE-47DC-9BFE-F2C21BDF92C6}">
      <dgm:prSet phldrT="[Text]"/>
      <dgm:spPr/>
      <dgm:t>
        <a:bodyPr/>
        <a:lstStyle/>
        <a:p>
          <a:r>
            <a:rPr lang="en-US"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DEFINE</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F1E57CC8-84F5-4DE0-B139-0E977BAF157C}" type="sibTrans" cxnId="{F73D0686-4006-40FF-A1F4-FDC4CA6F29BA}">
      <dgm:prSet/>
      <dgm:spPr/>
      <dgm:t>
        <a:bodyPr/>
        <a:lstStyle/>
        <a:p>
          <a:endParaRPr lang="en-IN"/>
        </a:p>
      </dgm:t>
    </dgm:pt>
    <dgm:pt modelId="{1777BF00-677D-4F4E-B4F9-26A3E217204D}" type="parTrans" cxnId="{F73D0686-4006-40FF-A1F4-FDC4CA6F29BA}">
      <dgm:prSet/>
      <dgm:spPr/>
      <dgm:t>
        <a:bodyPr/>
        <a:lstStyle/>
        <a:p>
          <a:endParaRPr lang="en-IN"/>
        </a:p>
      </dgm:t>
    </dgm:pt>
    <dgm:pt modelId="{8C812AD0-11C3-40F1-806B-50053EB2ABF4}" type="pres">
      <dgm:prSet presAssocID="{0E5E311C-81BD-438C-96D8-560997906FCE}" presName="Name0" presStyleCnt="0">
        <dgm:presLayoutVars>
          <dgm:dir/>
          <dgm:animLvl val="lvl"/>
          <dgm:resizeHandles val="exact"/>
        </dgm:presLayoutVars>
      </dgm:prSet>
      <dgm:spPr/>
      <dgm:t>
        <a:bodyPr/>
        <a:lstStyle/>
        <a:p>
          <a:endParaRPr lang="en-US"/>
        </a:p>
      </dgm:t>
    </dgm:pt>
    <dgm:pt modelId="{94C02377-9E2F-411B-8A60-2E3E21AD4978}" type="pres">
      <dgm:prSet presAssocID="{A894E5EF-8801-4FCB-9B54-F9F2FDD64958}" presName="boxAndChildren" presStyleCnt="0"/>
      <dgm:spPr/>
    </dgm:pt>
    <dgm:pt modelId="{822B10E5-076C-4947-8C11-583F82BBF108}" type="pres">
      <dgm:prSet presAssocID="{A894E5EF-8801-4FCB-9B54-F9F2FDD64958}" presName="parentTextBox" presStyleLbl="node1" presStyleIdx="0" presStyleCnt="5"/>
      <dgm:spPr/>
      <dgm:t>
        <a:bodyPr/>
        <a:lstStyle/>
        <a:p>
          <a:endParaRPr lang="en-US"/>
        </a:p>
      </dgm:t>
    </dgm:pt>
    <dgm:pt modelId="{AE71372F-1CD2-47C7-8F3E-1A5146B91BF2}" type="pres">
      <dgm:prSet presAssocID="{A894E5EF-8801-4FCB-9B54-F9F2FDD64958}" presName="entireBox" presStyleLbl="node1" presStyleIdx="0" presStyleCnt="5"/>
      <dgm:spPr/>
      <dgm:t>
        <a:bodyPr/>
        <a:lstStyle/>
        <a:p>
          <a:endParaRPr lang="en-US"/>
        </a:p>
      </dgm:t>
    </dgm:pt>
    <dgm:pt modelId="{055FB5A4-CD35-4BD3-8FF8-958D68534AC4}" type="pres">
      <dgm:prSet presAssocID="{A894E5EF-8801-4FCB-9B54-F9F2FDD64958}" presName="descendantBox" presStyleCnt="0"/>
      <dgm:spPr/>
    </dgm:pt>
    <dgm:pt modelId="{DB63BFBD-AA3F-4878-8849-A23B6E1CB300}" type="pres">
      <dgm:prSet presAssocID="{EB30803A-0E84-4767-BA3B-CE34012BBA18}" presName="childTextBox" presStyleLbl="fgAccFollowNode1" presStyleIdx="0" presStyleCnt="5">
        <dgm:presLayoutVars>
          <dgm:bulletEnabled val="1"/>
        </dgm:presLayoutVars>
      </dgm:prSet>
      <dgm:spPr/>
      <dgm:t>
        <a:bodyPr/>
        <a:lstStyle/>
        <a:p>
          <a:endParaRPr lang="en-IN"/>
        </a:p>
      </dgm:t>
    </dgm:pt>
    <dgm:pt modelId="{E72F036D-4320-4AE7-879B-DB256FFEA508}" type="pres">
      <dgm:prSet presAssocID="{D097ACB9-D117-475E-AD34-AC2FA95420CA}" presName="sp" presStyleCnt="0"/>
      <dgm:spPr/>
    </dgm:pt>
    <dgm:pt modelId="{1DC5F54B-9174-4152-B367-9716332B50EF}" type="pres">
      <dgm:prSet presAssocID="{C2D8BE69-E149-4C2B-8125-164A2B079EA7}" presName="arrowAndChildren" presStyleCnt="0"/>
      <dgm:spPr/>
    </dgm:pt>
    <dgm:pt modelId="{DABA1323-E79C-4503-AA9F-3B5B098BE125}" type="pres">
      <dgm:prSet presAssocID="{C2D8BE69-E149-4C2B-8125-164A2B079EA7}" presName="parentTextArrow" presStyleLbl="node1" presStyleIdx="0" presStyleCnt="5"/>
      <dgm:spPr/>
      <dgm:t>
        <a:bodyPr/>
        <a:lstStyle/>
        <a:p>
          <a:endParaRPr lang="en-US"/>
        </a:p>
      </dgm:t>
    </dgm:pt>
    <dgm:pt modelId="{17D41E0A-CEC9-4A90-849C-D5130CD3CBF7}" type="pres">
      <dgm:prSet presAssocID="{C2D8BE69-E149-4C2B-8125-164A2B079EA7}" presName="arrow" presStyleLbl="node1" presStyleIdx="1" presStyleCnt="5"/>
      <dgm:spPr/>
      <dgm:t>
        <a:bodyPr/>
        <a:lstStyle/>
        <a:p>
          <a:endParaRPr lang="en-US"/>
        </a:p>
      </dgm:t>
    </dgm:pt>
    <dgm:pt modelId="{E460DE64-238B-4F61-8CDE-488D2C29286D}" type="pres">
      <dgm:prSet presAssocID="{C2D8BE69-E149-4C2B-8125-164A2B079EA7}" presName="descendantArrow" presStyleCnt="0"/>
      <dgm:spPr/>
    </dgm:pt>
    <dgm:pt modelId="{5D8249C3-35E5-4495-A544-F4881D5BDB84}" type="pres">
      <dgm:prSet presAssocID="{09D4C391-A492-47DC-86A7-957451F843EC}" presName="childTextArrow" presStyleLbl="fgAccFollowNode1" presStyleIdx="1" presStyleCnt="5">
        <dgm:presLayoutVars>
          <dgm:bulletEnabled val="1"/>
        </dgm:presLayoutVars>
      </dgm:prSet>
      <dgm:spPr/>
      <dgm:t>
        <a:bodyPr/>
        <a:lstStyle/>
        <a:p>
          <a:endParaRPr lang="en-IN"/>
        </a:p>
      </dgm:t>
    </dgm:pt>
    <dgm:pt modelId="{21D2AC40-0592-4D92-8D0C-5915239E6D7B}" type="pres">
      <dgm:prSet presAssocID="{C81217D9-CCF9-408A-A2C8-C780F0AA0223}" presName="sp" presStyleCnt="0"/>
      <dgm:spPr/>
    </dgm:pt>
    <dgm:pt modelId="{6E195C2B-77B3-4BD5-999A-E2716B9071C9}" type="pres">
      <dgm:prSet presAssocID="{CEECCCEE-00E7-453D-BC8C-759CA9050582}" presName="arrowAndChildren" presStyleCnt="0"/>
      <dgm:spPr/>
    </dgm:pt>
    <dgm:pt modelId="{78E141E7-5B97-443E-8C9C-F8F2E92A99B3}" type="pres">
      <dgm:prSet presAssocID="{CEECCCEE-00E7-453D-BC8C-759CA9050582}" presName="parentTextArrow" presStyleLbl="node1" presStyleIdx="1" presStyleCnt="5"/>
      <dgm:spPr/>
      <dgm:t>
        <a:bodyPr/>
        <a:lstStyle/>
        <a:p>
          <a:endParaRPr lang="en-US"/>
        </a:p>
      </dgm:t>
    </dgm:pt>
    <dgm:pt modelId="{9F35679C-2585-459D-A79C-E935CAB261AF}" type="pres">
      <dgm:prSet presAssocID="{CEECCCEE-00E7-453D-BC8C-759CA9050582}" presName="arrow" presStyleLbl="node1" presStyleIdx="2" presStyleCnt="5"/>
      <dgm:spPr/>
      <dgm:t>
        <a:bodyPr/>
        <a:lstStyle/>
        <a:p>
          <a:endParaRPr lang="en-US"/>
        </a:p>
      </dgm:t>
    </dgm:pt>
    <dgm:pt modelId="{4D357167-13F9-41FC-83D5-96BED4B9481B}" type="pres">
      <dgm:prSet presAssocID="{CEECCCEE-00E7-453D-BC8C-759CA9050582}" presName="descendantArrow" presStyleCnt="0"/>
      <dgm:spPr/>
    </dgm:pt>
    <dgm:pt modelId="{62C2C53D-1CDB-424C-920A-9551E33ED6FF}" type="pres">
      <dgm:prSet presAssocID="{7CB2357B-E053-4FFD-8E20-6D3C46AEC692}" presName="childTextArrow" presStyleLbl="fgAccFollowNode1" presStyleIdx="2" presStyleCnt="5">
        <dgm:presLayoutVars>
          <dgm:bulletEnabled val="1"/>
        </dgm:presLayoutVars>
      </dgm:prSet>
      <dgm:spPr/>
      <dgm:t>
        <a:bodyPr/>
        <a:lstStyle/>
        <a:p>
          <a:endParaRPr lang="en-IN"/>
        </a:p>
      </dgm:t>
    </dgm:pt>
    <dgm:pt modelId="{522F4305-16B7-479E-BB34-A142F7C09229}" type="pres">
      <dgm:prSet presAssocID="{F1E57CC8-84F5-4DE0-B139-0E977BAF157C}" presName="sp" presStyleCnt="0"/>
      <dgm:spPr/>
    </dgm:pt>
    <dgm:pt modelId="{2E52807B-76A5-4CD7-8D3B-6B09B8C321BA}" type="pres">
      <dgm:prSet presAssocID="{23F499CF-A2EE-47DC-9BFE-F2C21BDF92C6}" presName="arrowAndChildren" presStyleCnt="0"/>
      <dgm:spPr/>
    </dgm:pt>
    <dgm:pt modelId="{AA3DBD1D-C1B8-4EEC-943E-0CA300A48D23}" type="pres">
      <dgm:prSet presAssocID="{23F499CF-A2EE-47DC-9BFE-F2C21BDF92C6}" presName="parentTextArrow" presStyleLbl="node1" presStyleIdx="2" presStyleCnt="5"/>
      <dgm:spPr/>
      <dgm:t>
        <a:bodyPr/>
        <a:lstStyle/>
        <a:p>
          <a:endParaRPr lang="en-IN"/>
        </a:p>
      </dgm:t>
    </dgm:pt>
    <dgm:pt modelId="{190DDC85-02AE-4E4A-8FE9-ED512D2A12B8}" type="pres">
      <dgm:prSet presAssocID="{23F499CF-A2EE-47DC-9BFE-F2C21BDF92C6}" presName="arrow" presStyleLbl="node1" presStyleIdx="3" presStyleCnt="5"/>
      <dgm:spPr/>
      <dgm:t>
        <a:bodyPr/>
        <a:lstStyle/>
        <a:p>
          <a:endParaRPr lang="en-IN"/>
        </a:p>
      </dgm:t>
    </dgm:pt>
    <dgm:pt modelId="{5D8C21C0-E3DD-490D-88AB-C1B879648FF6}" type="pres">
      <dgm:prSet presAssocID="{23F499CF-A2EE-47DC-9BFE-F2C21BDF92C6}" presName="descendantArrow" presStyleCnt="0"/>
      <dgm:spPr/>
    </dgm:pt>
    <dgm:pt modelId="{0B521F35-45D6-41F8-9EBF-4C20487C586A}" type="pres">
      <dgm:prSet presAssocID="{1C76853D-4738-4259-8679-D0621BAED957}" presName="childTextArrow" presStyleLbl="fgAccFollowNode1" presStyleIdx="3" presStyleCnt="5">
        <dgm:presLayoutVars>
          <dgm:bulletEnabled val="1"/>
        </dgm:presLayoutVars>
      </dgm:prSet>
      <dgm:spPr/>
      <dgm:t>
        <a:bodyPr/>
        <a:lstStyle/>
        <a:p>
          <a:endParaRPr lang="en-US"/>
        </a:p>
      </dgm:t>
    </dgm:pt>
    <dgm:pt modelId="{1F9EBAFC-3D0B-40B6-912D-E5D29ABD7EC4}" type="pres">
      <dgm:prSet presAssocID="{4B04EA10-67FB-4FF3-A552-718CCD2029CE}" presName="sp" presStyleCnt="0"/>
      <dgm:spPr/>
    </dgm:pt>
    <dgm:pt modelId="{4E70348A-9ADA-41EA-BF1F-CF20D05F3DA7}" type="pres">
      <dgm:prSet presAssocID="{AEB7B14B-EBFE-46E1-A77F-8185BFE5263F}" presName="arrowAndChildren" presStyleCnt="0"/>
      <dgm:spPr/>
    </dgm:pt>
    <dgm:pt modelId="{A8D3FCC3-32B7-439B-92BB-F0912F23E4C1}" type="pres">
      <dgm:prSet presAssocID="{AEB7B14B-EBFE-46E1-A77F-8185BFE5263F}" presName="parentTextArrow" presStyleLbl="node1" presStyleIdx="3" presStyleCnt="5"/>
      <dgm:spPr/>
      <dgm:t>
        <a:bodyPr/>
        <a:lstStyle/>
        <a:p>
          <a:endParaRPr lang="en-US"/>
        </a:p>
      </dgm:t>
    </dgm:pt>
    <dgm:pt modelId="{CB2553BC-D644-4692-B8F3-F540D5FEAC70}" type="pres">
      <dgm:prSet presAssocID="{AEB7B14B-EBFE-46E1-A77F-8185BFE5263F}" presName="arrow" presStyleLbl="node1" presStyleIdx="4" presStyleCnt="5"/>
      <dgm:spPr/>
      <dgm:t>
        <a:bodyPr/>
        <a:lstStyle/>
        <a:p>
          <a:endParaRPr lang="en-US"/>
        </a:p>
      </dgm:t>
    </dgm:pt>
    <dgm:pt modelId="{A3888A1D-18E3-422E-9C39-C09F3DE0445C}" type="pres">
      <dgm:prSet presAssocID="{AEB7B14B-EBFE-46E1-A77F-8185BFE5263F}" presName="descendantArrow" presStyleCnt="0"/>
      <dgm:spPr/>
    </dgm:pt>
    <dgm:pt modelId="{31662CBC-8E73-4600-9F80-9593C349CCE1}" type="pres">
      <dgm:prSet presAssocID="{4BEEB9F7-FF80-4F8A-A873-E43291596987}" presName="childTextArrow" presStyleLbl="fgAccFollowNode1" presStyleIdx="4" presStyleCnt="5">
        <dgm:presLayoutVars>
          <dgm:bulletEnabled val="1"/>
        </dgm:presLayoutVars>
      </dgm:prSet>
      <dgm:spPr/>
      <dgm:t>
        <a:bodyPr/>
        <a:lstStyle/>
        <a:p>
          <a:endParaRPr lang="en-IN"/>
        </a:p>
      </dgm:t>
    </dgm:pt>
  </dgm:ptLst>
  <dgm:cxnLst>
    <dgm:cxn modelId="{260A9AA3-C34E-49E4-A36F-61EAEACEBB6B}" type="presOf" srcId="{C2D8BE69-E149-4C2B-8125-164A2B079EA7}" destId="{17D41E0A-CEC9-4A90-849C-D5130CD3CBF7}" srcOrd="1" destOrd="0" presId="urn:microsoft.com/office/officeart/2005/8/layout/process4"/>
    <dgm:cxn modelId="{9F307487-53F7-4829-A214-C0E2AD77413C}" type="presOf" srcId="{A894E5EF-8801-4FCB-9B54-F9F2FDD64958}" destId="{822B10E5-076C-4947-8C11-583F82BBF108}" srcOrd="0" destOrd="0" presId="urn:microsoft.com/office/officeart/2005/8/layout/process4"/>
    <dgm:cxn modelId="{74B043F2-FC54-4877-B6D8-39F77DB6AEA3}" type="presOf" srcId="{CEECCCEE-00E7-453D-BC8C-759CA9050582}" destId="{78E141E7-5B97-443E-8C9C-F8F2E92A99B3}" srcOrd="0" destOrd="0" presId="urn:microsoft.com/office/officeart/2005/8/layout/process4"/>
    <dgm:cxn modelId="{9F02F3D9-04C6-40C3-AF61-B90027B8795F}" type="presOf" srcId="{7CB2357B-E053-4FFD-8E20-6D3C46AEC692}" destId="{62C2C53D-1CDB-424C-920A-9551E33ED6FF}" srcOrd="0" destOrd="0" presId="urn:microsoft.com/office/officeart/2005/8/layout/process4"/>
    <dgm:cxn modelId="{1344B510-4D7E-49AF-8EC6-794F5F7211B2}" type="presOf" srcId="{23F499CF-A2EE-47DC-9BFE-F2C21BDF92C6}" destId="{190DDC85-02AE-4E4A-8FE9-ED512D2A12B8}" srcOrd="1" destOrd="0" presId="urn:microsoft.com/office/officeart/2005/8/layout/process4"/>
    <dgm:cxn modelId="{6F76D18F-E3DB-4C94-8881-46E2747ACF11}" type="presOf" srcId="{0E5E311C-81BD-438C-96D8-560997906FCE}" destId="{8C812AD0-11C3-40F1-806B-50053EB2ABF4}" srcOrd="0" destOrd="0" presId="urn:microsoft.com/office/officeart/2005/8/layout/process4"/>
    <dgm:cxn modelId="{4C435895-6617-4363-B948-059DE245A920}" type="presOf" srcId="{1C76853D-4738-4259-8679-D0621BAED957}" destId="{0B521F35-45D6-41F8-9EBF-4C20487C586A}" srcOrd="0" destOrd="0" presId="urn:microsoft.com/office/officeart/2005/8/layout/process4"/>
    <dgm:cxn modelId="{943FEB22-A908-4EE6-A110-27ED66FD7BAF}" srcId="{CEECCCEE-00E7-453D-BC8C-759CA9050582}" destId="{7CB2357B-E053-4FFD-8E20-6D3C46AEC692}" srcOrd="0" destOrd="0" parTransId="{A3E116D2-E414-4E75-8819-68478DC7D2F0}" sibTransId="{E4EF5839-9DB3-4CFC-A3D3-F0644CFE1F3A}"/>
    <dgm:cxn modelId="{9221618D-F45C-4733-9C20-2F1A244112C1}" type="presOf" srcId="{4BEEB9F7-FF80-4F8A-A873-E43291596987}" destId="{31662CBC-8E73-4600-9F80-9593C349CCE1}" srcOrd="0" destOrd="0" presId="urn:microsoft.com/office/officeart/2005/8/layout/process4"/>
    <dgm:cxn modelId="{19EEFB4E-5702-4422-A852-DB7AC328FCC0}" type="presOf" srcId="{23F499CF-A2EE-47DC-9BFE-F2C21BDF92C6}" destId="{AA3DBD1D-C1B8-4EEC-943E-0CA300A48D23}" srcOrd="0" destOrd="0" presId="urn:microsoft.com/office/officeart/2005/8/layout/process4"/>
    <dgm:cxn modelId="{90E89EF8-CC65-4576-B1FC-6F1F4E666B2B}" type="presOf" srcId="{AEB7B14B-EBFE-46E1-A77F-8185BFE5263F}" destId="{A8D3FCC3-32B7-439B-92BB-F0912F23E4C1}" srcOrd="0" destOrd="0" presId="urn:microsoft.com/office/officeart/2005/8/layout/process4"/>
    <dgm:cxn modelId="{5BB2DFC0-E702-4D9F-8973-F92A3240C0EB}" srcId="{23F499CF-A2EE-47DC-9BFE-F2C21BDF92C6}" destId="{1C76853D-4738-4259-8679-D0621BAED957}" srcOrd="0" destOrd="0" parTransId="{129D9637-4659-4466-9E7A-22E93626ACBA}" sibTransId="{4EC1BEB2-2C5C-4AEA-A065-E470B3E20DB5}"/>
    <dgm:cxn modelId="{C9C4A0A5-CF70-4067-A75F-B6BFC627CA2C}" srcId="{0E5E311C-81BD-438C-96D8-560997906FCE}" destId="{CEECCCEE-00E7-453D-BC8C-759CA9050582}" srcOrd="2" destOrd="0" parTransId="{4F745E68-F715-41CE-A231-60AD57F5EF61}" sibTransId="{C81217D9-CCF9-408A-A2C8-C780F0AA0223}"/>
    <dgm:cxn modelId="{BC7D7BA7-1A42-4ECF-9E72-F04AAAF2D4B4}" srcId="{AEB7B14B-EBFE-46E1-A77F-8185BFE5263F}" destId="{4BEEB9F7-FF80-4F8A-A873-E43291596987}" srcOrd="0" destOrd="0" parTransId="{8ADC3529-204B-4DD1-AF05-8367A1687345}" sibTransId="{8D63E040-25E7-401E-807B-AFD6C71BC663}"/>
    <dgm:cxn modelId="{35431305-325D-424D-8858-552C61A4F822}" type="presOf" srcId="{AEB7B14B-EBFE-46E1-A77F-8185BFE5263F}" destId="{CB2553BC-D644-4692-B8F3-F540D5FEAC70}" srcOrd="1" destOrd="0" presId="urn:microsoft.com/office/officeart/2005/8/layout/process4"/>
    <dgm:cxn modelId="{99551AAB-F57B-4620-8332-2F986259928B}" type="presOf" srcId="{09D4C391-A492-47DC-86A7-957451F843EC}" destId="{5D8249C3-35E5-4495-A544-F4881D5BDB84}" srcOrd="0" destOrd="0" presId="urn:microsoft.com/office/officeart/2005/8/layout/process4"/>
    <dgm:cxn modelId="{519B2D36-707C-4F29-9745-63396A05C9DF}" type="presOf" srcId="{CEECCCEE-00E7-453D-BC8C-759CA9050582}" destId="{9F35679C-2585-459D-A79C-E935CAB261AF}" srcOrd="1" destOrd="0" presId="urn:microsoft.com/office/officeart/2005/8/layout/process4"/>
    <dgm:cxn modelId="{922DC5E8-B264-4231-8587-03B6104CE03A}" srcId="{0E5E311C-81BD-438C-96D8-560997906FCE}" destId="{C2D8BE69-E149-4C2B-8125-164A2B079EA7}" srcOrd="3" destOrd="0" parTransId="{BDE26D77-070A-404E-BAA9-99FC0BA5C79C}" sibTransId="{D097ACB9-D117-475E-AD34-AC2FA95420CA}"/>
    <dgm:cxn modelId="{3D915E40-5672-43D5-8D3C-33B1F68B4B80}" srcId="{C2D8BE69-E149-4C2B-8125-164A2B079EA7}" destId="{09D4C391-A492-47DC-86A7-957451F843EC}" srcOrd="0" destOrd="0" parTransId="{5F203D9E-1E2F-4AB0-8499-2F6C618F9D3A}" sibTransId="{827CE5EB-B353-439D-8B0B-7CFF2242A7F8}"/>
    <dgm:cxn modelId="{EE047DFD-E972-4F99-A59D-5B323A35B757}" type="presOf" srcId="{C2D8BE69-E149-4C2B-8125-164A2B079EA7}" destId="{DABA1323-E79C-4503-AA9F-3B5B098BE125}" srcOrd="0" destOrd="0" presId="urn:microsoft.com/office/officeart/2005/8/layout/process4"/>
    <dgm:cxn modelId="{F374B1E7-75B7-4CD7-884D-678258A1AFB4}" type="presOf" srcId="{A894E5EF-8801-4FCB-9B54-F9F2FDD64958}" destId="{AE71372F-1CD2-47C7-8F3E-1A5146B91BF2}" srcOrd="1" destOrd="0" presId="urn:microsoft.com/office/officeart/2005/8/layout/process4"/>
    <dgm:cxn modelId="{F73D0686-4006-40FF-A1F4-FDC4CA6F29BA}" srcId="{0E5E311C-81BD-438C-96D8-560997906FCE}" destId="{23F499CF-A2EE-47DC-9BFE-F2C21BDF92C6}" srcOrd="1" destOrd="0" parTransId="{1777BF00-677D-4F4E-B4F9-26A3E217204D}" sibTransId="{F1E57CC8-84F5-4DE0-B139-0E977BAF157C}"/>
    <dgm:cxn modelId="{F883EBF4-6245-492E-9B6C-793E741DA3EE}" srcId="{A894E5EF-8801-4FCB-9B54-F9F2FDD64958}" destId="{EB30803A-0E84-4767-BA3B-CE34012BBA18}" srcOrd="0" destOrd="0" parTransId="{10897E23-97A5-4623-8590-3CBEE6E7F598}" sibTransId="{9966CD8C-BC5B-4ECD-B2B1-15962030FD48}"/>
    <dgm:cxn modelId="{9709EE92-89E6-41A3-8D0B-C437E521212B}" type="presOf" srcId="{EB30803A-0E84-4767-BA3B-CE34012BBA18}" destId="{DB63BFBD-AA3F-4878-8849-A23B6E1CB300}" srcOrd="0" destOrd="0" presId="urn:microsoft.com/office/officeart/2005/8/layout/process4"/>
    <dgm:cxn modelId="{A512CA4B-0F59-412F-BAE3-0F9732927D79}" srcId="{0E5E311C-81BD-438C-96D8-560997906FCE}" destId="{A894E5EF-8801-4FCB-9B54-F9F2FDD64958}" srcOrd="4" destOrd="0" parTransId="{32DF1FB2-FCE9-4C80-93E1-6C3C0B0D5FE0}" sibTransId="{E6F1202B-7EE3-4FD8-B6B7-0CD2BE57BCA2}"/>
    <dgm:cxn modelId="{9DE8D65E-BD86-4517-B392-87351D93CD68}" srcId="{0E5E311C-81BD-438C-96D8-560997906FCE}" destId="{AEB7B14B-EBFE-46E1-A77F-8185BFE5263F}" srcOrd="0" destOrd="0" parTransId="{5E2C766D-A4D4-416A-B843-4770CD534DD6}" sibTransId="{4B04EA10-67FB-4FF3-A552-718CCD2029CE}"/>
    <dgm:cxn modelId="{94444BB8-0A6E-43E5-BAAA-B30CEF683F9C}" type="presParOf" srcId="{8C812AD0-11C3-40F1-806B-50053EB2ABF4}" destId="{94C02377-9E2F-411B-8A60-2E3E21AD4978}" srcOrd="0" destOrd="0" presId="urn:microsoft.com/office/officeart/2005/8/layout/process4"/>
    <dgm:cxn modelId="{0A836665-7FCA-444D-A739-665D6C2D0831}" type="presParOf" srcId="{94C02377-9E2F-411B-8A60-2E3E21AD4978}" destId="{822B10E5-076C-4947-8C11-583F82BBF108}" srcOrd="0" destOrd="0" presId="urn:microsoft.com/office/officeart/2005/8/layout/process4"/>
    <dgm:cxn modelId="{351E40F7-7DE2-4D68-BCBC-6C37442F1247}" type="presParOf" srcId="{94C02377-9E2F-411B-8A60-2E3E21AD4978}" destId="{AE71372F-1CD2-47C7-8F3E-1A5146B91BF2}" srcOrd="1" destOrd="0" presId="urn:microsoft.com/office/officeart/2005/8/layout/process4"/>
    <dgm:cxn modelId="{B0966B73-8B86-4749-AB4D-2BEA501C6099}" type="presParOf" srcId="{94C02377-9E2F-411B-8A60-2E3E21AD4978}" destId="{055FB5A4-CD35-4BD3-8FF8-958D68534AC4}" srcOrd="2" destOrd="0" presId="urn:microsoft.com/office/officeart/2005/8/layout/process4"/>
    <dgm:cxn modelId="{488980C4-78ED-49E4-8026-A382D8E1F3B1}" type="presParOf" srcId="{055FB5A4-CD35-4BD3-8FF8-958D68534AC4}" destId="{DB63BFBD-AA3F-4878-8849-A23B6E1CB300}" srcOrd="0" destOrd="0" presId="urn:microsoft.com/office/officeart/2005/8/layout/process4"/>
    <dgm:cxn modelId="{27E7F46F-2FF6-4ACE-918F-535D72ED10FD}" type="presParOf" srcId="{8C812AD0-11C3-40F1-806B-50053EB2ABF4}" destId="{E72F036D-4320-4AE7-879B-DB256FFEA508}" srcOrd="1" destOrd="0" presId="urn:microsoft.com/office/officeart/2005/8/layout/process4"/>
    <dgm:cxn modelId="{99BB286B-26A7-461C-B460-5EEEE0053AE1}" type="presParOf" srcId="{8C812AD0-11C3-40F1-806B-50053EB2ABF4}" destId="{1DC5F54B-9174-4152-B367-9716332B50EF}" srcOrd="2" destOrd="0" presId="urn:microsoft.com/office/officeart/2005/8/layout/process4"/>
    <dgm:cxn modelId="{0E837D9F-3DFE-48B5-9CDE-A98BD242344D}" type="presParOf" srcId="{1DC5F54B-9174-4152-B367-9716332B50EF}" destId="{DABA1323-E79C-4503-AA9F-3B5B098BE125}" srcOrd="0" destOrd="0" presId="urn:microsoft.com/office/officeart/2005/8/layout/process4"/>
    <dgm:cxn modelId="{D45AAB10-170C-46E9-8682-AD2E62FACBBB}" type="presParOf" srcId="{1DC5F54B-9174-4152-B367-9716332B50EF}" destId="{17D41E0A-CEC9-4A90-849C-D5130CD3CBF7}" srcOrd="1" destOrd="0" presId="urn:microsoft.com/office/officeart/2005/8/layout/process4"/>
    <dgm:cxn modelId="{9254030C-FD70-4BF8-9832-C4B6CAD205FD}" type="presParOf" srcId="{1DC5F54B-9174-4152-B367-9716332B50EF}" destId="{E460DE64-238B-4F61-8CDE-488D2C29286D}" srcOrd="2" destOrd="0" presId="urn:microsoft.com/office/officeart/2005/8/layout/process4"/>
    <dgm:cxn modelId="{0263DE42-FD5A-471C-AC0A-5B44A3A5E641}" type="presParOf" srcId="{E460DE64-238B-4F61-8CDE-488D2C29286D}" destId="{5D8249C3-35E5-4495-A544-F4881D5BDB84}" srcOrd="0" destOrd="0" presId="urn:microsoft.com/office/officeart/2005/8/layout/process4"/>
    <dgm:cxn modelId="{3C16DF34-3787-4D16-B682-BCF0D7248271}" type="presParOf" srcId="{8C812AD0-11C3-40F1-806B-50053EB2ABF4}" destId="{21D2AC40-0592-4D92-8D0C-5915239E6D7B}" srcOrd="3" destOrd="0" presId="urn:microsoft.com/office/officeart/2005/8/layout/process4"/>
    <dgm:cxn modelId="{B8F001A7-05C5-4FD4-832D-4362F03C9ABE}" type="presParOf" srcId="{8C812AD0-11C3-40F1-806B-50053EB2ABF4}" destId="{6E195C2B-77B3-4BD5-999A-E2716B9071C9}" srcOrd="4" destOrd="0" presId="urn:microsoft.com/office/officeart/2005/8/layout/process4"/>
    <dgm:cxn modelId="{1CA6A163-5E07-40CA-B706-421F2DA97A31}" type="presParOf" srcId="{6E195C2B-77B3-4BD5-999A-E2716B9071C9}" destId="{78E141E7-5B97-443E-8C9C-F8F2E92A99B3}" srcOrd="0" destOrd="0" presId="urn:microsoft.com/office/officeart/2005/8/layout/process4"/>
    <dgm:cxn modelId="{E58B85FD-84FE-4938-80CB-12EF468730CF}" type="presParOf" srcId="{6E195C2B-77B3-4BD5-999A-E2716B9071C9}" destId="{9F35679C-2585-459D-A79C-E935CAB261AF}" srcOrd="1" destOrd="0" presId="urn:microsoft.com/office/officeart/2005/8/layout/process4"/>
    <dgm:cxn modelId="{10B4E54D-FDF8-4BD9-92B1-7876FD49DA3A}" type="presParOf" srcId="{6E195C2B-77B3-4BD5-999A-E2716B9071C9}" destId="{4D357167-13F9-41FC-83D5-96BED4B9481B}" srcOrd="2" destOrd="0" presId="urn:microsoft.com/office/officeart/2005/8/layout/process4"/>
    <dgm:cxn modelId="{6DC50E6D-AFBA-4FA3-ABCC-D1B6FBE49B2C}" type="presParOf" srcId="{4D357167-13F9-41FC-83D5-96BED4B9481B}" destId="{62C2C53D-1CDB-424C-920A-9551E33ED6FF}" srcOrd="0" destOrd="0" presId="urn:microsoft.com/office/officeart/2005/8/layout/process4"/>
    <dgm:cxn modelId="{5213C771-2AA8-4274-A2ED-4AC94FDE3226}" type="presParOf" srcId="{8C812AD0-11C3-40F1-806B-50053EB2ABF4}" destId="{522F4305-16B7-479E-BB34-A142F7C09229}" srcOrd="5" destOrd="0" presId="urn:microsoft.com/office/officeart/2005/8/layout/process4"/>
    <dgm:cxn modelId="{9D6B9A59-BABB-43BE-A9C1-411BC57FDCB2}" type="presParOf" srcId="{8C812AD0-11C3-40F1-806B-50053EB2ABF4}" destId="{2E52807B-76A5-4CD7-8D3B-6B09B8C321BA}" srcOrd="6" destOrd="0" presId="urn:microsoft.com/office/officeart/2005/8/layout/process4"/>
    <dgm:cxn modelId="{9727BC53-2EA2-4E33-953D-6FCB428539CD}" type="presParOf" srcId="{2E52807B-76A5-4CD7-8D3B-6B09B8C321BA}" destId="{AA3DBD1D-C1B8-4EEC-943E-0CA300A48D23}" srcOrd="0" destOrd="0" presId="urn:microsoft.com/office/officeart/2005/8/layout/process4"/>
    <dgm:cxn modelId="{68C0218A-25C8-4C90-81AF-53293510AAB7}" type="presParOf" srcId="{2E52807B-76A5-4CD7-8D3B-6B09B8C321BA}" destId="{190DDC85-02AE-4E4A-8FE9-ED512D2A12B8}" srcOrd="1" destOrd="0" presId="urn:microsoft.com/office/officeart/2005/8/layout/process4"/>
    <dgm:cxn modelId="{4B615D53-7DFA-4252-B73A-C8E7084D2AB1}" type="presParOf" srcId="{2E52807B-76A5-4CD7-8D3B-6B09B8C321BA}" destId="{5D8C21C0-E3DD-490D-88AB-C1B879648FF6}" srcOrd="2" destOrd="0" presId="urn:microsoft.com/office/officeart/2005/8/layout/process4"/>
    <dgm:cxn modelId="{AF1D6585-98CB-4ADE-96BD-44692F3EC930}" type="presParOf" srcId="{5D8C21C0-E3DD-490D-88AB-C1B879648FF6}" destId="{0B521F35-45D6-41F8-9EBF-4C20487C586A}" srcOrd="0" destOrd="0" presId="urn:microsoft.com/office/officeart/2005/8/layout/process4"/>
    <dgm:cxn modelId="{85C27006-5897-454E-873A-DC336E87ECBE}" type="presParOf" srcId="{8C812AD0-11C3-40F1-806B-50053EB2ABF4}" destId="{1F9EBAFC-3D0B-40B6-912D-E5D29ABD7EC4}" srcOrd="7" destOrd="0" presId="urn:microsoft.com/office/officeart/2005/8/layout/process4"/>
    <dgm:cxn modelId="{FD427E40-7559-40DC-8CAF-661391FF1C95}" type="presParOf" srcId="{8C812AD0-11C3-40F1-806B-50053EB2ABF4}" destId="{4E70348A-9ADA-41EA-BF1F-CF20D05F3DA7}" srcOrd="8" destOrd="0" presId="urn:microsoft.com/office/officeart/2005/8/layout/process4"/>
    <dgm:cxn modelId="{EEF82173-1A0A-4551-8077-D43413BFD1E7}" type="presParOf" srcId="{4E70348A-9ADA-41EA-BF1F-CF20D05F3DA7}" destId="{A8D3FCC3-32B7-439B-92BB-F0912F23E4C1}" srcOrd="0" destOrd="0" presId="urn:microsoft.com/office/officeart/2005/8/layout/process4"/>
    <dgm:cxn modelId="{1361116E-6BE5-4186-A9A7-8847EF7C6461}" type="presParOf" srcId="{4E70348A-9ADA-41EA-BF1F-CF20D05F3DA7}" destId="{CB2553BC-D644-4692-B8F3-F540D5FEAC70}" srcOrd="1" destOrd="0" presId="urn:microsoft.com/office/officeart/2005/8/layout/process4"/>
    <dgm:cxn modelId="{6D965BBD-437E-4CC2-98C7-13B202642281}" type="presParOf" srcId="{4E70348A-9ADA-41EA-BF1F-CF20D05F3DA7}" destId="{A3888A1D-18E3-422E-9C39-C09F3DE0445C}" srcOrd="2" destOrd="0" presId="urn:microsoft.com/office/officeart/2005/8/layout/process4"/>
    <dgm:cxn modelId="{F80EEA88-D291-43D5-B667-857CEFC5EFAB}" type="presParOf" srcId="{A3888A1D-18E3-422E-9C39-C09F3DE0445C}" destId="{31662CBC-8E73-4600-9F80-9593C349CCE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8E3DE8-080B-404E-959B-F142FDD5970C}" type="doc">
      <dgm:prSet loTypeId="urn:microsoft.com/office/officeart/2005/8/layout/hProcess9" loCatId="process" qsTypeId="urn:microsoft.com/office/officeart/2005/8/quickstyle/simple1" qsCatId="simple" csTypeId="urn:microsoft.com/office/officeart/2005/8/colors/accent1_2" csCatId="accent1" phldr="1"/>
      <dgm:spPr/>
    </dgm:pt>
    <dgm:pt modelId="{04FA01F8-871F-4848-907F-56462694410D}">
      <dgm:prSet phldrT="[Text]"/>
      <dgm:spPr/>
      <dgm:t>
        <a:bodyPr/>
        <a:lstStyle/>
        <a:p>
          <a:r>
            <a:rPr lang="en-US" dirty="0"/>
            <a:t>Invention</a:t>
          </a:r>
          <a:endParaRPr lang="en-IN" dirty="0"/>
        </a:p>
      </dgm:t>
    </dgm:pt>
    <dgm:pt modelId="{F676C19F-3064-4DBF-AB40-A96A7AE92408}" type="parTrans" cxnId="{43153761-0B85-4A09-A321-3BD283CB17B7}">
      <dgm:prSet/>
      <dgm:spPr/>
      <dgm:t>
        <a:bodyPr/>
        <a:lstStyle/>
        <a:p>
          <a:endParaRPr lang="en-IN"/>
        </a:p>
      </dgm:t>
    </dgm:pt>
    <dgm:pt modelId="{A79A8B77-B7AB-41A3-8718-8B63841D561E}" type="sibTrans" cxnId="{43153761-0B85-4A09-A321-3BD283CB17B7}">
      <dgm:prSet/>
      <dgm:spPr/>
      <dgm:t>
        <a:bodyPr/>
        <a:lstStyle/>
        <a:p>
          <a:endParaRPr lang="en-IN"/>
        </a:p>
      </dgm:t>
    </dgm:pt>
    <dgm:pt modelId="{1E414102-0827-4E6E-93BB-C2FAD90B3D18}">
      <dgm:prSet phldrT="[Text]"/>
      <dgm:spPr/>
      <dgm:t>
        <a:bodyPr/>
        <a:lstStyle/>
        <a:p>
          <a:r>
            <a:rPr lang="en-US" dirty="0"/>
            <a:t>The creation of something new</a:t>
          </a:r>
          <a:endParaRPr lang="en-IN" dirty="0"/>
        </a:p>
      </dgm:t>
    </dgm:pt>
    <dgm:pt modelId="{3D00D208-5EDC-4627-BEDF-0F4D5DF6D941}" type="parTrans" cxnId="{427FCCF9-353C-4EA8-9CF1-51BD1E63C048}">
      <dgm:prSet/>
      <dgm:spPr/>
      <dgm:t>
        <a:bodyPr/>
        <a:lstStyle/>
        <a:p>
          <a:endParaRPr lang="en-IN"/>
        </a:p>
      </dgm:t>
    </dgm:pt>
    <dgm:pt modelId="{2B6AEAF4-E3B6-4255-A44D-342111F85998}" type="sibTrans" cxnId="{427FCCF9-353C-4EA8-9CF1-51BD1E63C048}">
      <dgm:prSet/>
      <dgm:spPr/>
      <dgm:t>
        <a:bodyPr/>
        <a:lstStyle/>
        <a:p>
          <a:endParaRPr lang="en-IN"/>
        </a:p>
      </dgm:t>
    </dgm:pt>
    <dgm:pt modelId="{93C31283-9E76-4B3D-803B-292B97778869}">
      <dgm:prSet phldrT="[Text]"/>
      <dgm:spPr/>
      <dgm:t>
        <a:bodyPr/>
        <a:lstStyle/>
        <a:p>
          <a:r>
            <a:rPr lang="en-US" dirty="0"/>
            <a:t>Results in new knowledge</a:t>
          </a:r>
          <a:endParaRPr lang="en-IN" dirty="0"/>
        </a:p>
      </dgm:t>
    </dgm:pt>
    <dgm:pt modelId="{19C0B420-D49B-4F76-9A26-13C39C8B5889}" type="parTrans" cxnId="{AAF7241D-EDB3-4F07-AFDD-DD6CAFA563F5}">
      <dgm:prSet/>
      <dgm:spPr/>
      <dgm:t>
        <a:bodyPr/>
        <a:lstStyle/>
        <a:p>
          <a:endParaRPr lang="en-IN"/>
        </a:p>
      </dgm:t>
    </dgm:pt>
    <dgm:pt modelId="{62066F03-1063-4C5C-989D-0A5A9B8AA23A}" type="sibTrans" cxnId="{AAF7241D-EDB3-4F07-AFDD-DD6CAFA563F5}">
      <dgm:prSet/>
      <dgm:spPr/>
      <dgm:t>
        <a:bodyPr/>
        <a:lstStyle/>
        <a:p>
          <a:endParaRPr lang="en-IN"/>
        </a:p>
      </dgm:t>
    </dgm:pt>
    <dgm:pt modelId="{871BDB9F-A34B-4AC6-9BCE-4A90E0388DA8}" type="pres">
      <dgm:prSet presAssocID="{A58E3DE8-080B-404E-959B-F142FDD5970C}" presName="CompostProcess" presStyleCnt="0">
        <dgm:presLayoutVars>
          <dgm:dir/>
          <dgm:resizeHandles val="exact"/>
        </dgm:presLayoutVars>
      </dgm:prSet>
      <dgm:spPr/>
    </dgm:pt>
    <dgm:pt modelId="{7601833A-D5A8-492F-BDED-B3C8FCE597B9}" type="pres">
      <dgm:prSet presAssocID="{A58E3DE8-080B-404E-959B-F142FDD5970C}" presName="arrow" presStyleLbl="bgShp" presStyleIdx="0" presStyleCnt="1"/>
      <dgm:spPr>
        <a:ln>
          <a:solidFill>
            <a:schemeClr val="accent1"/>
          </a:solidFill>
        </a:ln>
      </dgm:spPr>
    </dgm:pt>
    <dgm:pt modelId="{46C2FAFA-EE73-4AC2-914F-B46BC185F09A}" type="pres">
      <dgm:prSet presAssocID="{A58E3DE8-080B-404E-959B-F142FDD5970C}" presName="linearProcess" presStyleCnt="0"/>
      <dgm:spPr/>
    </dgm:pt>
    <dgm:pt modelId="{F50E752A-D230-45AE-9572-F74AC28F2E06}" type="pres">
      <dgm:prSet presAssocID="{04FA01F8-871F-4848-907F-56462694410D}" presName="textNode" presStyleLbl="node1" presStyleIdx="0" presStyleCnt="3">
        <dgm:presLayoutVars>
          <dgm:bulletEnabled val="1"/>
        </dgm:presLayoutVars>
      </dgm:prSet>
      <dgm:spPr/>
      <dgm:t>
        <a:bodyPr/>
        <a:lstStyle/>
        <a:p>
          <a:endParaRPr lang="en-IN"/>
        </a:p>
      </dgm:t>
    </dgm:pt>
    <dgm:pt modelId="{2FFF7CA8-6539-486C-8CB1-1391FEC8E9ED}" type="pres">
      <dgm:prSet presAssocID="{A79A8B77-B7AB-41A3-8718-8B63841D561E}" presName="sibTrans" presStyleCnt="0"/>
      <dgm:spPr/>
    </dgm:pt>
    <dgm:pt modelId="{F0FA073A-6930-4260-A0E7-C9E3D56ACBEB}" type="pres">
      <dgm:prSet presAssocID="{1E414102-0827-4E6E-93BB-C2FAD90B3D18}" presName="textNode" presStyleLbl="node1" presStyleIdx="1" presStyleCnt="3">
        <dgm:presLayoutVars>
          <dgm:bulletEnabled val="1"/>
        </dgm:presLayoutVars>
      </dgm:prSet>
      <dgm:spPr/>
      <dgm:t>
        <a:bodyPr/>
        <a:lstStyle/>
        <a:p>
          <a:endParaRPr lang="en-IN"/>
        </a:p>
      </dgm:t>
    </dgm:pt>
    <dgm:pt modelId="{8B515CC0-E575-4B13-84E2-2740141D5751}" type="pres">
      <dgm:prSet presAssocID="{2B6AEAF4-E3B6-4255-A44D-342111F85998}" presName="sibTrans" presStyleCnt="0"/>
      <dgm:spPr/>
    </dgm:pt>
    <dgm:pt modelId="{62D68C96-CBDF-46FF-A13A-E4DCBDB76E1D}" type="pres">
      <dgm:prSet presAssocID="{93C31283-9E76-4B3D-803B-292B97778869}" presName="textNode" presStyleLbl="node1" presStyleIdx="2" presStyleCnt="3">
        <dgm:presLayoutVars>
          <dgm:bulletEnabled val="1"/>
        </dgm:presLayoutVars>
      </dgm:prSet>
      <dgm:spPr/>
      <dgm:t>
        <a:bodyPr/>
        <a:lstStyle/>
        <a:p>
          <a:endParaRPr lang="en-IN"/>
        </a:p>
      </dgm:t>
    </dgm:pt>
  </dgm:ptLst>
  <dgm:cxnLst>
    <dgm:cxn modelId="{4D745211-46B5-4F12-8EC1-A0D0DEE2B235}" type="presOf" srcId="{1E414102-0827-4E6E-93BB-C2FAD90B3D18}" destId="{F0FA073A-6930-4260-A0E7-C9E3D56ACBEB}" srcOrd="0" destOrd="0" presId="urn:microsoft.com/office/officeart/2005/8/layout/hProcess9"/>
    <dgm:cxn modelId="{43153761-0B85-4A09-A321-3BD283CB17B7}" srcId="{A58E3DE8-080B-404E-959B-F142FDD5970C}" destId="{04FA01F8-871F-4848-907F-56462694410D}" srcOrd="0" destOrd="0" parTransId="{F676C19F-3064-4DBF-AB40-A96A7AE92408}" sibTransId="{A79A8B77-B7AB-41A3-8718-8B63841D561E}"/>
    <dgm:cxn modelId="{F6BC58F6-7F33-40C9-A52F-2C30D0513DF8}" type="presOf" srcId="{93C31283-9E76-4B3D-803B-292B97778869}" destId="{62D68C96-CBDF-46FF-A13A-E4DCBDB76E1D}" srcOrd="0" destOrd="0" presId="urn:microsoft.com/office/officeart/2005/8/layout/hProcess9"/>
    <dgm:cxn modelId="{AAF7241D-EDB3-4F07-AFDD-DD6CAFA563F5}" srcId="{A58E3DE8-080B-404E-959B-F142FDD5970C}" destId="{93C31283-9E76-4B3D-803B-292B97778869}" srcOrd="2" destOrd="0" parTransId="{19C0B420-D49B-4F76-9A26-13C39C8B5889}" sibTransId="{62066F03-1063-4C5C-989D-0A5A9B8AA23A}"/>
    <dgm:cxn modelId="{E31E3C1D-E80E-4DF1-965A-BA12DF9B0134}" type="presOf" srcId="{A58E3DE8-080B-404E-959B-F142FDD5970C}" destId="{871BDB9F-A34B-4AC6-9BCE-4A90E0388DA8}" srcOrd="0" destOrd="0" presId="urn:microsoft.com/office/officeart/2005/8/layout/hProcess9"/>
    <dgm:cxn modelId="{A61340EF-1260-4785-A1E3-686D562B0E0E}" type="presOf" srcId="{04FA01F8-871F-4848-907F-56462694410D}" destId="{F50E752A-D230-45AE-9572-F74AC28F2E06}" srcOrd="0" destOrd="0" presId="urn:microsoft.com/office/officeart/2005/8/layout/hProcess9"/>
    <dgm:cxn modelId="{427FCCF9-353C-4EA8-9CF1-51BD1E63C048}" srcId="{A58E3DE8-080B-404E-959B-F142FDD5970C}" destId="{1E414102-0827-4E6E-93BB-C2FAD90B3D18}" srcOrd="1" destOrd="0" parTransId="{3D00D208-5EDC-4627-BEDF-0F4D5DF6D941}" sibTransId="{2B6AEAF4-E3B6-4255-A44D-342111F85998}"/>
    <dgm:cxn modelId="{B6794CF8-E9B8-4BB2-9334-2B387C6B4790}" type="presParOf" srcId="{871BDB9F-A34B-4AC6-9BCE-4A90E0388DA8}" destId="{7601833A-D5A8-492F-BDED-B3C8FCE597B9}" srcOrd="0" destOrd="0" presId="urn:microsoft.com/office/officeart/2005/8/layout/hProcess9"/>
    <dgm:cxn modelId="{89F74DCF-615B-4643-A79C-18F3F3AC1FBB}" type="presParOf" srcId="{871BDB9F-A34B-4AC6-9BCE-4A90E0388DA8}" destId="{46C2FAFA-EE73-4AC2-914F-B46BC185F09A}" srcOrd="1" destOrd="0" presId="urn:microsoft.com/office/officeart/2005/8/layout/hProcess9"/>
    <dgm:cxn modelId="{FD08F618-ED02-461A-BB8D-D18F7D0F281B}" type="presParOf" srcId="{46C2FAFA-EE73-4AC2-914F-B46BC185F09A}" destId="{F50E752A-D230-45AE-9572-F74AC28F2E06}" srcOrd="0" destOrd="0" presId="urn:microsoft.com/office/officeart/2005/8/layout/hProcess9"/>
    <dgm:cxn modelId="{BEAD5B40-7168-4187-8FA5-7A79E2C15E1B}" type="presParOf" srcId="{46C2FAFA-EE73-4AC2-914F-B46BC185F09A}" destId="{2FFF7CA8-6539-486C-8CB1-1391FEC8E9ED}" srcOrd="1" destOrd="0" presId="urn:microsoft.com/office/officeart/2005/8/layout/hProcess9"/>
    <dgm:cxn modelId="{CA8A1B85-34A9-4472-9CAA-3A4CD1DE6E21}" type="presParOf" srcId="{46C2FAFA-EE73-4AC2-914F-B46BC185F09A}" destId="{F0FA073A-6930-4260-A0E7-C9E3D56ACBEB}" srcOrd="2" destOrd="0" presId="urn:microsoft.com/office/officeart/2005/8/layout/hProcess9"/>
    <dgm:cxn modelId="{40136137-3413-4C19-8BC2-D72961340A38}" type="presParOf" srcId="{46C2FAFA-EE73-4AC2-914F-B46BC185F09A}" destId="{8B515CC0-E575-4B13-84E2-2740141D5751}" srcOrd="3" destOrd="0" presId="urn:microsoft.com/office/officeart/2005/8/layout/hProcess9"/>
    <dgm:cxn modelId="{59275053-CDF9-4215-BF98-6BCC1AA031CA}" type="presParOf" srcId="{46C2FAFA-EE73-4AC2-914F-B46BC185F09A}" destId="{62D68C96-CBDF-46FF-A13A-E4DCBDB76E1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A83693-AD27-4452-914B-ADABEF791562}" type="doc">
      <dgm:prSet loTypeId="urn:microsoft.com/office/officeart/2005/8/layout/hProcess9" loCatId="process" qsTypeId="urn:microsoft.com/office/officeart/2005/8/quickstyle/simple1" qsCatId="simple" csTypeId="urn:microsoft.com/office/officeart/2005/8/colors/accent1_2" csCatId="accent1" phldr="1"/>
      <dgm:spPr/>
    </dgm:pt>
    <dgm:pt modelId="{E067222C-31B4-4FFA-912E-D18B50D582EE}">
      <dgm:prSet phldrT="[Text]"/>
      <dgm:spPr/>
      <dgm:t>
        <a:bodyPr/>
        <a:lstStyle/>
        <a:p>
          <a:r>
            <a:rPr lang="en-US" dirty="0"/>
            <a:t>Innovation</a:t>
          </a:r>
          <a:endParaRPr lang="en-IN" dirty="0"/>
        </a:p>
      </dgm:t>
    </dgm:pt>
    <dgm:pt modelId="{D38BA574-4B9F-4570-9932-254C2AF15AEC}" type="parTrans" cxnId="{E5DB591D-76AD-4805-9456-F66439B6D714}">
      <dgm:prSet/>
      <dgm:spPr/>
      <dgm:t>
        <a:bodyPr/>
        <a:lstStyle/>
        <a:p>
          <a:endParaRPr lang="en-IN"/>
        </a:p>
      </dgm:t>
    </dgm:pt>
    <dgm:pt modelId="{8F796710-47E5-40F0-A72A-A2B222BBC59B}" type="sibTrans" cxnId="{E5DB591D-76AD-4805-9456-F66439B6D714}">
      <dgm:prSet/>
      <dgm:spPr/>
      <dgm:t>
        <a:bodyPr/>
        <a:lstStyle/>
        <a:p>
          <a:endParaRPr lang="en-IN"/>
        </a:p>
      </dgm:t>
    </dgm:pt>
    <dgm:pt modelId="{081E0A44-1C15-4265-9478-3CC2738B04F8}">
      <dgm:prSet phldrT="[Text]"/>
      <dgm:spPr/>
      <dgm:t>
        <a:bodyPr/>
        <a:lstStyle/>
        <a:p>
          <a:r>
            <a:rPr lang="en-US" dirty="0"/>
            <a:t>Transformation of an idea into useful application</a:t>
          </a:r>
          <a:endParaRPr lang="en-IN" dirty="0"/>
        </a:p>
      </dgm:t>
    </dgm:pt>
    <dgm:pt modelId="{F3B06E40-EC19-4333-B0CD-2A55AEB0B77D}" type="parTrans" cxnId="{346B364F-87D4-4371-A52D-FCA1A86E787E}">
      <dgm:prSet/>
      <dgm:spPr/>
      <dgm:t>
        <a:bodyPr/>
        <a:lstStyle/>
        <a:p>
          <a:endParaRPr lang="en-IN"/>
        </a:p>
      </dgm:t>
    </dgm:pt>
    <dgm:pt modelId="{59DBC89A-4CAC-4594-9464-313C8DD519E6}" type="sibTrans" cxnId="{346B364F-87D4-4371-A52D-FCA1A86E787E}">
      <dgm:prSet/>
      <dgm:spPr/>
      <dgm:t>
        <a:bodyPr/>
        <a:lstStyle/>
        <a:p>
          <a:endParaRPr lang="en-IN"/>
        </a:p>
      </dgm:t>
    </dgm:pt>
    <dgm:pt modelId="{D135D594-0F03-4F2E-BB3C-47AB8ECE4E87}">
      <dgm:prSet phldrT="[Text]"/>
      <dgm:spPr/>
      <dgm:t>
        <a:bodyPr/>
        <a:lstStyle/>
        <a:p>
          <a:r>
            <a:rPr lang="en-US" dirty="0"/>
            <a:t>Results in new product / service/ process</a:t>
          </a:r>
          <a:endParaRPr lang="en-IN" dirty="0"/>
        </a:p>
      </dgm:t>
    </dgm:pt>
    <dgm:pt modelId="{8707E4F3-0500-4AF9-94E6-E86F92B0DC51}" type="parTrans" cxnId="{C4A1D671-F1C9-4A6C-A716-F5E553B865E6}">
      <dgm:prSet/>
      <dgm:spPr/>
      <dgm:t>
        <a:bodyPr/>
        <a:lstStyle/>
        <a:p>
          <a:endParaRPr lang="en-IN"/>
        </a:p>
      </dgm:t>
    </dgm:pt>
    <dgm:pt modelId="{AE2C9C3B-517D-4E88-9F17-C50BFF6B0B80}" type="sibTrans" cxnId="{C4A1D671-F1C9-4A6C-A716-F5E553B865E6}">
      <dgm:prSet/>
      <dgm:spPr/>
      <dgm:t>
        <a:bodyPr/>
        <a:lstStyle/>
        <a:p>
          <a:endParaRPr lang="en-IN"/>
        </a:p>
      </dgm:t>
    </dgm:pt>
    <dgm:pt modelId="{47398256-9CEE-4483-9306-10E2AE6FE39F}" type="pres">
      <dgm:prSet presAssocID="{CFA83693-AD27-4452-914B-ADABEF791562}" presName="CompostProcess" presStyleCnt="0">
        <dgm:presLayoutVars>
          <dgm:dir/>
          <dgm:resizeHandles val="exact"/>
        </dgm:presLayoutVars>
      </dgm:prSet>
      <dgm:spPr/>
    </dgm:pt>
    <dgm:pt modelId="{E82887D3-615F-46E6-BA5A-91C3CC3FB82D}" type="pres">
      <dgm:prSet presAssocID="{CFA83693-AD27-4452-914B-ADABEF791562}" presName="arrow" presStyleLbl="bgShp" presStyleIdx="0" presStyleCnt="1"/>
      <dgm:spPr>
        <a:ln>
          <a:solidFill>
            <a:schemeClr val="accent1"/>
          </a:solidFill>
        </a:ln>
      </dgm:spPr>
    </dgm:pt>
    <dgm:pt modelId="{6A807AA5-2887-4422-B854-ECFBF7001E80}" type="pres">
      <dgm:prSet presAssocID="{CFA83693-AD27-4452-914B-ADABEF791562}" presName="linearProcess" presStyleCnt="0"/>
      <dgm:spPr/>
    </dgm:pt>
    <dgm:pt modelId="{54389415-533C-473C-9EB3-292F60E99AC0}" type="pres">
      <dgm:prSet presAssocID="{E067222C-31B4-4FFA-912E-D18B50D582EE}" presName="textNode" presStyleLbl="node1" presStyleIdx="0" presStyleCnt="3" custLinFactNeighborX="-73203" custLinFactNeighborY="2098">
        <dgm:presLayoutVars>
          <dgm:bulletEnabled val="1"/>
        </dgm:presLayoutVars>
      </dgm:prSet>
      <dgm:spPr/>
      <dgm:t>
        <a:bodyPr/>
        <a:lstStyle/>
        <a:p>
          <a:endParaRPr lang="en-IN"/>
        </a:p>
      </dgm:t>
    </dgm:pt>
    <dgm:pt modelId="{8A403EBA-20B9-46FE-AF2B-217A1300D73F}" type="pres">
      <dgm:prSet presAssocID="{8F796710-47E5-40F0-A72A-A2B222BBC59B}" presName="sibTrans" presStyleCnt="0"/>
      <dgm:spPr/>
    </dgm:pt>
    <dgm:pt modelId="{83CCA2C2-BC15-4848-9C1E-E2A082D5B276}" type="pres">
      <dgm:prSet presAssocID="{081E0A44-1C15-4265-9478-3CC2738B04F8}" presName="textNode" presStyleLbl="node1" presStyleIdx="1" presStyleCnt="3" custScaleX="109169">
        <dgm:presLayoutVars>
          <dgm:bulletEnabled val="1"/>
        </dgm:presLayoutVars>
      </dgm:prSet>
      <dgm:spPr/>
      <dgm:t>
        <a:bodyPr/>
        <a:lstStyle/>
        <a:p>
          <a:endParaRPr lang="en-IN"/>
        </a:p>
      </dgm:t>
    </dgm:pt>
    <dgm:pt modelId="{140DBAE2-ADD3-4CCA-83B5-D024F690D3FB}" type="pres">
      <dgm:prSet presAssocID="{59DBC89A-4CAC-4594-9464-313C8DD519E6}" presName="sibTrans" presStyleCnt="0"/>
      <dgm:spPr/>
    </dgm:pt>
    <dgm:pt modelId="{5EE608EF-0DAB-4A20-905E-07BAF98B2318}" type="pres">
      <dgm:prSet presAssocID="{D135D594-0F03-4F2E-BB3C-47AB8ECE4E87}" presName="textNode" presStyleLbl="node1" presStyleIdx="2" presStyleCnt="3">
        <dgm:presLayoutVars>
          <dgm:bulletEnabled val="1"/>
        </dgm:presLayoutVars>
      </dgm:prSet>
      <dgm:spPr/>
      <dgm:t>
        <a:bodyPr/>
        <a:lstStyle/>
        <a:p>
          <a:endParaRPr lang="en-IN"/>
        </a:p>
      </dgm:t>
    </dgm:pt>
  </dgm:ptLst>
  <dgm:cxnLst>
    <dgm:cxn modelId="{1BE6EB54-61B7-491E-9D3D-0079749FA313}" type="presOf" srcId="{CFA83693-AD27-4452-914B-ADABEF791562}" destId="{47398256-9CEE-4483-9306-10E2AE6FE39F}" srcOrd="0" destOrd="0" presId="urn:microsoft.com/office/officeart/2005/8/layout/hProcess9"/>
    <dgm:cxn modelId="{C0DEAD27-9BCF-46F8-95E3-2A3AA1C56B35}" type="presOf" srcId="{D135D594-0F03-4F2E-BB3C-47AB8ECE4E87}" destId="{5EE608EF-0DAB-4A20-905E-07BAF98B2318}" srcOrd="0" destOrd="0" presId="urn:microsoft.com/office/officeart/2005/8/layout/hProcess9"/>
    <dgm:cxn modelId="{E5DB591D-76AD-4805-9456-F66439B6D714}" srcId="{CFA83693-AD27-4452-914B-ADABEF791562}" destId="{E067222C-31B4-4FFA-912E-D18B50D582EE}" srcOrd="0" destOrd="0" parTransId="{D38BA574-4B9F-4570-9932-254C2AF15AEC}" sibTransId="{8F796710-47E5-40F0-A72A-A2B222BBC59B}"/>
    <dgm:cxn modelId="{346B364F-87D4-4371-A52D-FCA1A86E787E}" srcId="{CFA83693-AD27-4452-914B-ADABEF791562}" destId="{081E0A44-1C15-4265-9478-3CC2738B04F8}" srcOrd="1" destOrd="0" parTransId="{F3B06E40-EC19-4333-B0CD-2A55AEB0B77D}" sibTransId="{59DBC89A-4CAC-4594-9464-313C8DD519E6}"/>
    <dgm:cxn modelId="{085402E9-5BBF-4C67-B98A-E22FC232A6DF}" type="presOf" srcId="{081E0A44-1C15-4265-9478-3CC2738B04F8}" destId="{83CCA2C2-BC15-4848-9C1E-E2A082D5B276}" srcOrd="0" destOrd="0" presId="urn:microsoft.com/office/officeart/2005/8/layout/hProcess9"/>
    <dgm:cxn modelId="{5DCBBC5E-09DC-43F8-A765-FC1B25042F9A}" type="presOf" srcId="{E067222C-31B4-4FFA-912E-D18B50D582EE}" destId="{54389415-533C-473C-9EB3-292F60E99AC0}" srcOrd="0" destOrd="0" presId="urn:microsoft.com/office/officeart/2005/8/layout/hProcess9"/>
    <dgm:cxn modelId="{C4A1D671-F1C9-4A6C-A716-F5E553B865E6}" srcId="{CFA83693-AD27-4452-914B-ADABEF791562}" destId="{D135D594-0F03-4F2E-BB3C-47AB8ECE4E87}" srcOrd="2" destOrd="0" parTransId="{8707E4F3-0500-4AF9-94E6-E86F92B0DC51}" sibTransId="{AE2C9C3B-517D-4E88-9F17-C50BFF6B0B80}"/>
    <dgm:cxn modelId="{4325398A-F8E5-4534-8740-5468CAA0ED86}" type="presParOf" srcId="{47398256-9CEE-4483-9306-10E2AE6FE39F}" destId="{E82887D3-615F-46E6-BA5A-91C3CC3FB82D}" srcOrd="0" destOrd="0" presId="urn:microsoft.com/office/officeart/2005/8/layout/hProcess9"/>
    <dgm:cxn modelId="{B25F4C91-B6F2-4D99-BA93-46346AA31C81}" type="presParOf" srcId="{47398256-9CEE-4483-9306-10E2AE6FE39F}" destId="{6A807AA5-2887-4422-B854-ECFBF7001E80}" srcOrd="1" destOrd="0" presId="urn:microsoft.com/office/officeart/2005/8/layout/hProcess9"/>
    <dgm:cxn modelId="{5E593D3A-36F9-4CD5-ABEA-45A77F8DDF17}" type="presParOf" srcId="{6A807AA5-2887-4422-B854-ECFBF7001E80}" destId="{54389415-533C-473C-9EB3-292F60E99AC0}" srcOrd="0" destOrd="0" presId="urn:microsoft.com/office/officeart/2005/8/layout/hProcess9"/>
    <dgm:cxn modelId="{DBA9FEB4-842B-426E-811E-50A4DFC9D102}" type="presParOf" srcId="{6A807AA5-2887-4422-B854-ECFBF7001E80}" destId="{8A403EBA-20B9-46FE-AF2B-217A1300D73F}" srcOrd="1" destOrd="0" presId="urn:microsoft.com/office/officeart/2005/8/layout/hProcess9"/>
    <dgm:cxn modelId="{4F280117-0C9C-4302-B2CC-C3E6B11A1F1D}" type="presParOf" srcId="{6A807AA5-2887-4422-B854-ECFBF7001E80}" destId="{83CCA2C2-BC15-4848-9C1E-E2A082D5B276}" srcOrd="2" destOrd="0" presId="urn:microsoft.com/office/officeart/2005/8/layout/hProcess9"/>
    <dgm:cxn modelId="{9842A3E0-ACBF-4C99-939F-A9ACB48A0454}" type="presParOf" srcId="{6A807AA5-2887-4422-B854-ECFBF7001E80}" destId="{140DBAE2-ADD3-4CCA-83B5-D024F690D3FB}" srcOrd="3" destOrd="0" presId="urn:microsoft.com/office/officeart/2005/8/layout/hProcess9"/>
    <dgm:cxn modelId="{C1A3C2A4-ECE3-4D01-A1E0-0C9198572CBD}" type="presParOf" srcId="{6A807AA5-2887-4422-B854-ECFBF7001E80}" destId="{5EE608EF-0DAB-4A20-905E-07BAF98B2318}" srcOrd="4"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C5F52B-9553-433D-9176-8F37E44F082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719B670D-3D1A-4CD7-A2A8-79BCB8F97796}">
      <dgm:prSet phldrT="[Text]" custT="1"/>
      <dgm:spPr/>
      <dgm:t>
        <a:bodyPr/>
        <a:lstStyle/>
        <a:p>
          <a:pPr>
            <a:lnSpc>
              <a:spcPct val="70000"/>
            </a:lnSpc>
            <a:spcAft>
              <a:spcPts val="0"/>
            </a:spcAft>
          </a:pPr>
          <a:r>
            <a:rPr lang="en-US" sz="1800" dirty="0">
              <a:latin typeface="Bahnschrift Condensed" panose="020B0502040204020203" pitchFamily="34" charset="0"/>
            </a:rPr>
            <a:t>Step 1</a:t>
          </a:r>
        </a:p>
        <a:p>
          <a:pPr>
            <a:lnSpc>
              <a:spcPct val="70000"/>
            </a:lnSpc>
            <a:spcAft>
              <a:spcPts val="0"/>
            </a:spcAft>
          </a:pPr>
          <a:r>
            <a:rPr lang="en-US" sz="3200" b="1" dirty="0">
              <a:latin typeface="Bahnschrift Condensed" panose="020B0502040204020203" pitchFamily="34" charset="0"/>
            </a:rPr>
            <a:t>Define</a:t>
          </a:r>
        </a:p>
        <a:p>
          <a:pPr>
            <a:lnSpc>
              <a:spcPct val="70000"/>
            </a:lnSpc>
            <a:spcAft>
              <a:spcPts val="0"/>
            </a:spcAft>
          </a:pPr>
          <a:r>
            <a:rPr lang="en-US" sz="1800" dirty="0">
              <a:latin typeface="Bahnschrift Condensed" panose="020B0502040204020203" pitchFamily="34" charset="0"/>
            </a:rPr>
            <a:t>The problem</a:t>
          </a:r>
          <a:endParaRPr lang="en-IN" sz="1800" dirty="0">
            <a:latin typeface="Bahnschrift Condensed" panose="020B0502040204020203" pitchFamily="34" charset="0"/>
          </a:endParaRPr>
        </a:p>
      </dgm:t>
    </dgm:pt>
    <dgm:pt modelId="{DE56C2DE-E4EE-49BF-82CF-0B7BF461BCDB}" type="parTrans" cxnId="{0B8180C1-79DF-4F59-BFAD-FF294C5D5AF1}">
      <dgm:prSet/>
      <dgm:spPr/>
      <dgm:t>
        <a:bodyPr/>
        <a:lstStyle/>
        <a:p>
          <a:endParaRPr lang="en-IN"/>
        </a:p>
      </dgm:t>
    </dgm:pt>
    <dgm:pt modelId="{6356B35E-0C68-402C-A1DF-24324B5B1FD9}" type="sibTrans" cxnId="{0B8180C1-79DF-4F59-BFAD-FF294C5D5AF1}">
      <dgm:prSet/>
      <dgm:spPr/>
      <dgm:t>
        <a:bodyPr/>
        <a:lstStyle/>
        <a:p>
          <a:endParaRPr lang="en-IN"/>
        </a:p>
      </dgm:t>
    </dgm:pt>
    <dgm:pt modelId="{76BF627C-FDA4-48DF-AEB3-9912F04385A8}">
      <dgm:prSet phldrT="[Text]" custT="1"/>
      <dgm:spPr/>
      <dgm:t>
        <a:bodyPr/>
        <a:lstStyle/>
        <a:p>
          <a:pPr>
            <a:lnSpc>
              <a:spcPct val="70000"/>
            </a:lnSpc>
            <a:spcAft>
              <a:spcPts val="0"/>
            </a:spcAft>
          </a:pPr>
          <a:r>
            <a:rPr lang="en-US" sz="1600" dirty="0">
              <a:latin typeface="Bahnschrift Condensed" panose="020B0502040204020203" pitchFamily="34" charset="0"/>
            </a:rPr>
            <a:t>Step 2</a:t>
          </a:r>
        </a:p>
        <a:p>
          <a:pPr>
            <a:lnSpc>
              <a:spcPct val="70000"/>
            </a:lnSpc>
            <a:spcAft>
              <a:spcPts val="0"/>
            </a:spcAft>
          </a:pPr>
          <a:r>
            <a:rPr lang="en-US" sz="2800" b="1" dirty="0">
              <a:latin typeface="Bahnschrift Condensed" panose="020B0502040204020203" pitchFamily="34" charset="0"/>
            </a:rPr>
            <a:t>Collect</a:t>
          </a:r>
        </a:p>
        <a:p>
          <a:pPr>
            <a:lnSpc>
              <a:spcPct val="70000"/>
            </a:lnSpc>
            <a:spcAft>
              <a:spcPts val="0"/>
            </a:spcAft>
          </a:pPr>
          <a:r>
            <a:rPr lang="en-US" sz="1600" dirty="0">
              <a:latin typeface="Bahnschrift Condensed" panose="020B0502040204020203" pitchFamily="34" charset="0"/>
            </a:rPr>
            <a:t>information</a:t>
          </a:r>
          <a:endParaRPr lang="en-IN" sz="1600" dirty="0">
            <a:latin typeface="Bahnschrift Condensed" panose="020B0502040204020203" pitchFamily="34" charset="0"/>
          </a:endParaRPr>
        </a:p>
      </dgm:t>
    </dgm:pt>
    <dgm:pt modelId="{8E4CD0EC-C2FF-4005-8183-5257C34A84F1}" type="parTrans" cxnId="{3DADA421-7101-49EA-8A87-4A2A4066ABA7}">
      <dgm:prSet/>
      <dgm:spPr/>
      <dgm:t>
        <a:bodyPr/>
        <a:lstStyle/>
        <a:p>
          <a:endParaRPr lang="en-IN"/>
        </a:p>
      </dgm:t>
    </dgm:pt>
    <dgm:pt modelId="{B478B8CD-7A44-4D2E-B905-8C11FB03FF78}" type="sibTrans" cxnId="{3DADA421-7101-49EA-8A87-4A2A4066ABA7}">
      <dgm:prSet/>
      <dgm:spPr/>
      <dgm:t>
        <a:bodyPr/>
        <a:lstStyle/>
        <a:p>
          <a:endParaRPr lang="en-IN"/>
        </a:p>
      </dgm:t>
    </dgm:pt>
    <dgm:pt modelId="{7BA971F7-DC16-4A80-B6E9-880F03625E47}">
      <dgm:prSet phldrT="[Text]" custT="1"/>
      <dgm:spPr/>
      <dgm:t>
        <a:bodyPr/>
        <a:lstStyle/>
        <a:p>
          <a:pPr>
            <a:lnSpc>
              <a:spcPct val="70000"/>
            </a:lnSpc>
            <a:spcAft>
              <a:spcPts val="0"/>
            </a:spcAft>
          </a:pPr>
          <a:r>
            <a:rPr lang="en-US" sz="1600" dirty="0">
              <a:latin typeface="Bahnschrift Condensed" panose="020B0502040204020203" pitchFamily="34" charset="0"/>
            </a:rPr>
            <a:t>Step 3</a:t>
          </a:r>
        </a:p>
        <a:p>
          <a:pPr>
            <a:lnSpc>
              <a:spcPct val="70000"/>
            </a:lnSpc>
            <a:spcAft>
              <a:spcPts val="0"/>
            </a:spcAft>
          </a:pPr>
          <a:r>
            <a:rPr lang="en-US" sz="2000" b="1" dirty="0">
              <a:latin typeface="Bahnschrift Condensed" panose="020B0502040204020203" pitchFamily="34" charset="0"/>
            </a:rPr>
            <a:t>Brainstorm </a:t>
          </a:r>
        </a:p>
        <a:p>
          <a:pPr>
            <a:lnSpc>
              <a:spcPct val="70000"/>
            </a:lnSpc>
            <a:spcAft>
              <a:spcPts val="0"/>
            </a:spcAft>
          </a:pPr>
          <a:r>
            <a:rPr lang="en-US" sz="2000" b="1" dirty="0">
              <a:latin typeface="Bahnschrift Condensed" panose="020B0502040204020203" pitchFamily="34" charset="0"/>
            </a:rPr>
            <a:t>&amp; </a:t>
          </a:r>
          <a:r>
            <a:rPr lang="en-US" sz="2000" b="1" dirty="0" err="1">
              <a:latin typeface="Bahnschrift Condensed" panose="020B0502040204020203" pitchFamily="34" charset="0"/>
            </a:rPr>
            <a:t>analyse</a:t>
          </a:r>
          <a:endParaRPr lang="en-US" sz="2000" b="1" dirty="0">
            <a:latin typeface="Bahnschrift Condensed" panose="020B0502040204020203" pitchFamily="34" charset="0"/>
          </a:endParaRPr>
        </a:p>
        <a:p>
          <a:pPr>
            <a:lnSpc>
              <a:spcPct val="70000"/>
            </a:lnSpc>
            <a:spcAft>
              <a:spcPts val="0"/>
            </a:spcAft>
          </a:pPr>
          <a:r>
            <a:rPr lang="en-US" sz="1800" dirty="0">
              <a:latin typeface="Bahnschrift Condensed" panose="020B0502040204020203" pitchFamily="34" charset="0"/>
            </a:rPr>
            <a:t>ideas</a:t>
          </a:r>
          <a:endParaRPr lang="en-IN" sz="1800" dirty="0">
            <a:latin typeface="Bahnschrift Condensed" panose="020B0502040204020203" pitchFamily="34" charset="0"/>
          </a:endParaRPr>
        </a:p>
      </dgm:t>
    </dgm:pt>
    <dgm:pt modelId="{949834BD-6C26-45D9-BFBC-729FD74AFE23}" type="parTrans" cxnId="{8171207E-596A-4747-AAB3-C23628931667}">
      <dgm:prSet/>
      <dgm:spPr/>
      <dgm:t>
        <a:bodyPr/>
        <a:lstStyle/>
        <a:p>
          <a:endParaRPr lang="en-IN"/>
        </a:p>
      </dgm:t>
    </dgm:pt>
    <dgm:pt modelId="{1E041D09-FFCA-4CD0-9289-2653D93D0A23}" type="sibTrans" cxnId="{8171207E-596A-4747-AAB3-C23628931667}">
      <dgm:prSet/>
      <dgm:spPr/>
      <dgm:t>
        <a:bodyPr/>
        <a:lstStyle/>
        <a:p>
          <a:endParaRPr lang="en-IN"/>
        </a:p>
      </dgm:t>
    </dgm:pt>
    <dgm:pt modelId="{544E2D25-B013-4BC3-A550-0A71CDC798E2}">
      <dgm:prSet phldrT="[Text]" custT="1"/>
      <dgm:spPr/>
      <dgm:t>
        <a:bodyPr/>
        <a:lstStyle/>
        <a:p>
          <a:pPr>
            <a:lnSpc>
              <a:spcPct val="70000"/>
            </a:lnSpc>
            <a:spcAft>
              <a:spcPts val="0"/>
            </a:spcAft>
          </a:pPr>
          <a:r>
            <a:rPr lang="en-US" sz="1400" dirty="0">
              <a:latin typeface="Bahnschrift Condensed" panose="020B0502040204020203" pitchFamily="34" charset="0"/>
            </a:rPr>
            <a:t>Step 4</a:t>
          </a:r>
        </a:p>
        <a:p>
          <a:pPr>
            <a:lnSpc>
              <a:spcPct val="70000"/>
            </a:lnSpc>
            <a:spcAft>
              <a:spcPts val="0"/>
            </a:spcAft>
          </a:pPr>
          <a:r>
            <a:rPr lang="en-US" sz="2400" b="1" dirty="0">
              <a:latin typeface="Bahnschrift Condensed" panose="020B0502040204020203" pitchFamily="34" charset="0"/>
            </a:rPr>
            <a:t>Develop</a:t>
          </a:r>
          <a:r>
            <a:rPr lang="en-US" sz="1400" b="1" dirty="0">
              <a:latin typeface="Bahnschrift Condensed" panose="020B0502040204020203" pitchFamily="34" charset="0"/>
            </a:rPr>
            <a:t> </a:t>
          </a:r>
        </a:p>
        <a:p>
          <a:pPr>
            <a:lnSpc>
              <a:spcPct val="70000"/>
            </a:lnSpc>
            <a:spcAft>
              <a:spcPts val="0"/>
            </a:spcAft>
          </a:pPr>
          <a:r>
            <a:rPr lang="en-US" sz="1400" b="1" dirty="0">
              <a:latin typeface="Bahnschrift Condensed" panose="020B0502040204020203" pitchFamily="34" charset="0"/>
            </a:rPr>
            <a:t>Solution/build a model</a:t>
          </a:r>
        </a:p>
      </dgm:t>
    </dgm:pt>
    <dgm:pt modelId="{4B05D886-0657-46EC-990B-408B787B12BF}" type="parTrans" cxnId="{DDB95EA9-A91F-4F96-ACC8-253B34C319CB}">
      <dgm:prSet/>
      <dgm:spPr/>
      <dgm:t>
        <a:bodyPr/>
        <a:lstStyle/>
        <a:p>
          <a:endParaRPr lang="en-IN"/>
        </a:p>
      </dgm:t>
    </dgm:pt>
    <dgm:pt modelId="{B64F6A5E-B5AE-49DE-B42A-3477551545C9}" type="sibTrans" cxnId="{DDB95EA9-A91F-4F96-ACC8-253B34C319CB}">
      <dgm:prSet/>
      <dgm:spPr/>
      <dgm:t>
        <a:bodyPr/>
        <a:lstStyle/>
        <a:p>
          <a:endParaRPr lang="en-IN"/>
        </a:p>
      </dgm:t>
    </dgm:pt>
    <dgm:pt modelId="{824D9F34-9D46-4F65-9316-19C6CCF7733F}">
      <dgm:prSet phldrT="[Text]" custT="1"/>
      <dgm:spPr/>
      <dgm:t>
        <a:bodyPr/>
        <a:lstStyle/>
        <a:p>
          <a:r>
            <a:rPr lang="en-US" sz="1200" dirty="0">
              <a:latin typeface="Bahnschrift Condensed" panose="020B0502040204020203" pitchFamily="34" charset="0"/>
            </a:rPr>
            <a:t>Step 5</a:t>
          </a:r>
        </a:p>
        <a:p>
          <a:r>
            <a:rPr lang="en-US" sz="1200" dirty="0">
              <a:latin typeface="Bahnschrift Condensed" panose="020B0502040204020203" pitchFamily="34" charset="0"/>
            </a:rPr>
            <a:t>Present your ideas to others for </a:t>
          </a:r>
          <a:r>
            <a:rPr lang="en-US" sz="1800" b="1" dirty="0">
              <a:latin typeface="Bahnschrift Condensed" panose="020B0502040204020203" pitchFamily="34" charset="0"/>
            </a:rPr>
            <a:t>feedback</a:t>
          </a:r>
          <a:endParaRPr lang="en-IN" sz="1800" b="1" dirty="0">
            <a:latin typeface="Bahnschrift Condensed" panose="020B0502040204020203" pitchFamily="34" charset="0"/>
          </a:endParaRPr>
        </a:p>
      </dgm:t>
    </dgm:pt>
    <dgm:pt modelId="{8E4B67CC-F81D-47E9-8254-08004A7AF547}" type="parTrans" cxnId="{8570AAC7-B278-4891-8DCE-30CCCE8C2771}">
      <dgm:prSet/>
      <dgm:spPr/>
      <dgm:t>
        <a:bodyPr/>
        <a:lstStyle/>
        <a:p>
          <a:endParaRPr lang="en-IN"/>
        </a:p>
      </dgm:t>
    </dgm:pt>
    <dgm:pt modelId="{38216637-FF85-412F-8D25-24BAE6AD0D8B}" type="sibTrans" cxnId="{8570AAC7-B278-4891-8DCE-30CCCE8C2771}">
      <dgm:prSet/>
      <dgm:spPr/>
      <dgm:t>
        <a:bodyPr/>
        <a:lstStyle/>
        <a:p>
          <a:endParaRPr lang="en-IN"/>
        </a:p>
      </dgm:t>
    </dgm:pt>
    <dgm:pt modelId="{57CD9F6A-C480-45B7-81C1-8BC083A02D6E}">
      <dgm:prSet phldrT="[Text]" custT="1"/>
      <dgm:spPr/>
      <dgm:t>
        <a:bodyPr/>
        <a:lstStyle/>
        <a:p>
          <a:pPr>
            <a:lnSpc>
              <a:spcPct val="70000"/>
            </a:lnSpc>
            <a:spcAft>
              <a:spcPts val="0"/>
            </a:spcAft>
          </a:pPr>
          <a:r>
            <a:rPr lang="en-US" sz="1600" dirty="0">
              <a:latin typeface="Bahnschrift Condensed" panose="020B0502040204020203" pitchFamily="34" charset="0"/>
            </a:rPr>
            <a:t>Step 6 </a:t>
          </a:r>
          <a:r>
            <a:rPr lang="en-US" sz="2800" dirty="0">
              <a:latin typeface="Bahnschrift Condensed" panose="020B0502040204020203" pitchFamily="34" charset="0"/>
            </a:rPr>
            <a:t>Improve </a:t>
          </a:r>
        </a:p>
        <a:p>
          <a:pPr>
            <a:lnSpc>
              <a:spcPct val="70000"/>
            </a:lnSpc>
            <a:spcAft>
              <a:spcPts val="0"/>
            </a:spcAft>
          </a:pPr>
          <a:r>
            <a:rPr lang="en-US" sz="1600" dirty="0">
              <a:latin typeface="Bahnschrift Condensed" panose="020B0502040204020203" pitchFamily="34" charset="0"/>
            </a:rPr>
            <a:t>your design</a:t>
          </a:r>
          <a:endParaRPr lang="en-IN" sz="1600" dirty="0">
            <a:latin typeface="Bahnschrift Condensed" panose="020B0502040204020203" pitchFamily="34" charset="0"/>
          </a:endParaRPr>
        </a:p>
      </dgm:t>
    </dgm:pt>
    <dgm:pt modelId="{4C8E9A69-1713-4961-964D-61FB90E096AF}" type="parTrans" cxnId="{7269FD0F-A0D6-4DF8-B59C-2DC7F5B3EDAA}">
      <dgm:prSet/>
      <dgm:spPr/>
      <dgm:t>
        <a:bodyPr/>
        <a:lstStyle/>
        <a:p>
          <a:endParaRPr lang="en-IN"/>
        </a:p>
      </dgm:t>
    </dgm:pt>
    <dgm:pt modelId="{31966207-A132-4142-8CE3-5853C03B866A}" type="sibTrans" cxnId="{7269FD0F-A0D6-4DF8-B59C-2DC7F5B3EDAA}">
      <dgm:prSet/>
      <dgm:spPr/>
      <dgm:t>
        <a:bodyPr/>
        <a:lstStyle/>
        <a:p>
          <a:endParaRPr lang="en-IN"/>
        </a:p>
      </dgm:t>
    </dgm:pt>
    <dgm:pt modelId="{10AF196B-3AC4-461D-B10B-099955750B3A}" type="pres">
      <dgm:prSet presAssocID="{57C5F52B-9553-433D-9176-8F37E44F082D}" presName="cycle" presStyleCnt="0">
        <dgm:presLayoutVars>
          <dgm:dir/>
          <dgm:resizeHandles val="exact"/>
        </dgm:presLayoutVars>
      </dgm:prSet>
      <dgm:spPr/>
      <dgm:t>
        <a:bodyPr/>
        <a:lstStyle/>
        <a:p>
          <a:endParaRPr lang="en-IN"/>
        </a:p>
      </dgm:t>
    </dgm:pt>
    <dgm:pt modelId="{48CAB00E-1DB9-46F3-811E-31231A31B63A}" type="pres">
      <dgm:prSet presAssocID="{719B670D-3D1A-4CD7-A2A8-79BCB8F97796}" presName="node" presStyleLbl="node1" presStyleIdx="0" presStyleCnt="6" custScaleX="153384" custScaleY="147307">
        <dgm:presLayoutVars>
          <dgm:bulletEnabled val="1"/>
        </dgm:presLayoutVars>
      </dgm:prSet>
      <dgm:spPr/>
      <dgm:t>
        <a:bodyPr/>
        <a:lstStyle/>
        <a:p>
          <a:endParaRPr lang="en-IN"/>
        </a:p>
      </dgm:t>
    </dgm:pt>
    <dgm:pt modelId="{65960696-3F0F-4ABC-ADA9-765F4BF2A1A2}" type="pres">
      <dgm:prSet presAssocID="{6356B35E-0C68-402C-A1DF-24324B5B1FD9}" presName="sibTrans" presStyleLbl="sibTrans2D1" presStyleIdx="0" presStyleCnt="6"/>
      <dgm:spPr/>
      <dgm:t>
        <a:bodyPr/>
        <a:lstStyle/>
        <a:p>
          <a:endParaRPr lang="en-IN"/>
        </a:p>
      </dgm:t>
    </dgm:pt>
    <dgm:pt modelId="{F6601D9E-2BBB-4571-8D92-B7880CA34C35}" type="pres">
      <dgm:prSet presAssocID="{6356B35E-0C68-402C-A1DF-24324B5B1FD9}" presName="connectorText" presStyleLbl="sibTrans2D1" presStyleIdx="0" presStyleCnt="6"/>
      <dgm:spPr/>
      <dgm:t>
        <a:bodyPr/>
        <a:lstStyle/>
        <a:p>
          <a:endParaRPr lang="en-IN"/>
        </a:p>
      </dgm:t>
    </dgm:pt>
    <dgm:pt modelId="{A9AB75B2-C7D3-4B4A-869F-B2509B81B854}" type="pres">
      <dgm:prSet presAssocID="{76BF627C-FDA4-48DF-AEB3-9912F04385A8}" presName="node" presStyleLbl="node1" presStyleIdx="1" presStyleCnt="6" custScaleX="158532" custScaleY="154130">
        <dgm:presLayoutVars>
          <dgm:bulletEnabled val="1"/>
        </dgm:presLayoutVars>
      </dgm:prSet>
      <dgm:spPr/>
      <dgm:t>
        <a:bodyPr/>
        <a:lstStyle/>
        <a:p>
          <a:endParaRPr lang="en-IN"/>
        </a:p>
      </dgm:t>
    </dgm:pt>
    <dgm:pt modelId="{090947A5-E928-487B-A624-A6BA09C4F72A}" type="pres">
      <dgm:prSet presAssocID="{B478B8CD-7A44-4D2E-B905-8C11FB03FF78}" presName="sibTrans" presStyleLbl="sibTrans2D1" presStyleIdx="1" presStyleCnt="6"/>
      <dgm:spPr/>
      <dgm:t>
        <a:bodyPr/>
        <a:lstStyle/>
        <a:p>
          <a:endParaRPr lang="en-IN"/>
        </a:p>
      </dgm:t>
    </dgm:pt>
    <dgm:pt modelId="{6D7E8EDA-A4FE-4616-9079-AD4711C493A3}" type="pres">
      <dgm:prSet presAssocID="{B478B8CD-7A44-4D2E-B905-8C11FB03FF78}" presName="connectorText" presStyleLbl="sibTrans2D1" presStyleIdx="1" presStyleCnt="6"/>
      <dgm:spPr/>
      <dgm:t>
        <a:bodyPr/>
        <a:lstStyle/>
        <a:p>
          <a:endParaRPr lang="en-IN"/>
        </a:p>
      </dgm:t>
    </dgm:pt>
    <dgm:pt modelId="{3F6FE006-CD31-4CB0-B2C9-A031F17BD3EA}" type="pres">
      <dgm:prSet presAssocID="{7BA971F7-DC16-4A80-B6E9-880F03625E47}" presName="node" presStyleLbl="node1" presStyleIdx="2" presStyleCnt="6" custScaleX="172600" custScaleY="167079">
        <dgm:presLayoutVars>
          <dgm:bulletEnabled val="1"/>
        </dgm:presLayoutVars>
      </dgm:prSet>
      <dgm:spPr/>
      <dgm:t>
        <a:bodyPr/>
        <a:lstStyle/>
        <a:p>
          <a:endParaRPr lang="en-IN"/>
        </a:p>
      </dgm:t>
    </dgm:pt>
    <dgm:pt modelId="{29452CEF-B8A2-49B6-9F26-EB9F1A022DCF}" type="pres">
      <dgm:prSet presAssocID="{1E041D09-FFCA-4CD0-9289-2653D93D0A23}" presName="sibTrans" presStyleLbl="sibTrans2D1" presStyleIdx="2" presStyleCnt="6"/>
      <dgm:spPr/>
      <dgm:t>
        <a:bodyPr/>
        <a:lstStyle/>
        <a:p>
          <a:endParaRPr lang="en-IN"/>
        </a:p>
      </dgm:t>
    </dgm:pt>
    <dgm:pt modelId="{E1D280F1-AD27-4646-B5E9-66D02CC9626B}" type="pres">
      <dgm:prSet presAssocID="{1E041D09-FFCA-4CD0-9289-2653D93D0A23}" presName="connectorText" presStyleLbl="sibTrans2D1" presStyleIdx="2" presStyleCnt="6"/>
      <dgm:spPr/>
      <dgm:t>
        <a:bodyPr/>
        <a:lstStyle/>
        <a:p>
          <a:endParaRPr lang="en-IN"/>
        </a:p>
      </dgm:t>
    </dgm:pt>
    <dgm:pt modelId="{BEA9BA09-93E3-44BC-A2CD-B878B525F606}" type="pres">
      <dgm:prSet presAssocID="{544E2D25-B013-4BC3-A550-0A71CDC798E2}" presName="node" presStyleLbl="node1" presStyleIdx="3" presStyleCnt="6" custScaleX="148492" custScaleY="145345">
        <dgm:presLayoutVars>
          <dgm:bulletEnabled val="1"/>
        </dgm:presLayoutVars>
      </dgm:prSet>
      <dgm:spPr/>
      <dgm:t>
        <a:bodyPr/>
        <a:lstStyle/>
        <a:p>
          <a:endParaRPr lang="en-IN"/>
        </a:p>
      </dgm:t>
    </dgm:pt>
    <dgm:pt modelId="{D28AC0F6-8837-4CC9-9D9D-9D8DCC5DFF21}" type="pres">
      <dgm:prSet presAssocID="{B64F6A5E-B5AE-49DE-B42A-3477551545C9}" presName="sibTrans" presStyleLbl="sibTrans2D1" presStyleIdx="3" presStyleCnt="6"/>
      <dgm:spPr/>
      <dgm:t>
        <a:bodyPr/>
        <a:lstStyle/>
        <a:p>
          <a:endParaRPr lang="en-IN"/>
        </a:p>
      </dgm:t>
    </dgm:pt>
    <dgm:pt modelId="{8F34CAB3-F4E9-40D6-9CD8-D321CE05BCB9}" type="pres">
      <dgm:prSet presAssocID="{B64F6A5E-B5AE-49DE-B42A-3477551545C9}" presName="connectorText" presStyleLbl="sibTrans2D1" presStyleIdx="3" presStyleCnt="6"/>
      <dgm:spPr/>
      <dgm:t>
        <a:bodyPr/>
        <a:lstStyle/>
        <a:p>
          <a:endParaRPr lang="en-IN"/>
        </a:p>
      </dgm:t>
    </dgm:pt>
    <dgm:pt modelId="{FF5CBC39-8557-4D90-8394-02BBA7C00488}" type="pres">
      <dgm:prSet presAssocID="{824D9F34-9D46-4F65-9316-19C6CCF7733F}" presName="node" presStyleLbl="node1" presStyleIdx="4" presStyleCnt="6" custScaleX="131775" custScaleY="131437">
        <dgm:presLayoutVars>
          <dgm:bulletEnabled val="1"/>
        </dgm:presLayoutVars>
      </dgm:prSet>
      <dgm:spPr/>
      <dgm:t>
        <a:bodyPr/>
        <a:lstStyle/>
        <a:p>
          <a:endParaRPr lang="en-IN"/>
        </a:p>
      </dgm:t>
    </dgm:pt>
    <dgm:pt modelId="{DE26D6DD-4B2C-44A5-A2B6-6D2E581A901A}" type="pres">
      <dgm:prSet presAssocID="{38216637-FF85-412F-8D25-24BAE6AD0D8B}" presName="sibTrans" presStyleLbl="sibTrans2D1" presStyleIdx="4" presStyleCnt="6"/>
      <dgm:spPr/>
      <dgm:t>
        <a:bodyPr/>
        <a:lstStyle/>
        <a:p>
          <a:endParaRPr lang="en-IN"/>
        </a:p>
      </dgm:t>
    </dgm:pt>
    <dgm:pt modelId="{8F627922-6E70-407D-AD05-4FB9C4CAE84D}" type="pres">
      <dgm:prSet presAssocID="{38216637-FF85-412F-8D25-24BAE6AD0D8B}" presName="connectorText" presStyleLbl="sibTrans2D1" presStyleIdx="4" presStyleCnt="6"/>
      <dgm:spPr/>
      <dgm:t>
        <a:bodyPr/>
        <a:lstStyle/>
        <a:p>
          <a:endParaRPr lang="en-IN"/>
        </a:p>
      </dgm:t>
    </dgm:pt>
    <dgm:pt modelId="{E54514D9-8AFE-4561-95F6-861AD6A23783}" type="pres">
      <dgm:prSet presAssocID="{57CD9F6A-C480-45B7-81C1-8BC083A02D6E}" presName="node" presStyleLbl="node1" presStyleIdx="5" presStyleCnt="6" custScaleX="155916" custScaleY="155966">
        <dgm:presLayoutVars>
          <dgm:bulletEnabled val="1"/>
        </dgm:presLayoutVars>
      </dgm:prSet>
      <dgm:spPr/>
      <dgm:t>
        <a:bodyPr/>
        <a:lstStyle/>
        <a:p>
          <a:endParaRPr lang="en-IN"/>
        </a:p>
      </dgm:t>
    </dgm:pt>
    <dgm:pt modelId="{AE36CDE8-9053-4E42-9CE1-B8B87FCEDD22}" type="pres">
      <dgm:prSet presAssocID="{31966207-A132-4142-8CE3-5853C03B866A}" presName="sibTrans" presStyleLbl="sibTrans2D1" presStyleIdx="5" presStyleCnt="6"/>
      <dgm:spPr/>
      <dgm:t>
        <a:bodyPr/>
        <a:lstStyle/>
        <a:p>
          <a:endParaRPr lang="en-IN"/>
        </a:p>
      </dgm:t>
    </dgm:pt>
    <dgm:pt modelId="{014DB452-EE78-47B6-9A22-EDACA219E335}" type="pres">
      <dgm:prSet presAssocID="{31966207-A132-4142-8CE3-5853C03B866A}" presName="connectorText" presStyleLbl="sibTrans2D1" presStyleIdx="5" presStyleCnt="6"/>
      <dgm:spPr/>
      <dgm:t>
        <a:bodyPr/>
        <a:lstStyle/>
        <a:p>
          <a:endParaRPr lang="en-IN"/>
        </a:p>
      </dgm:t>
    </dgm:pt>
  </dgm:ptLst>
  <dgm:cxnLst>
    <dgm:cxn modelId="{A4A377D3-CB68-47B5-9731-6EDD30542EE4}" type="presOf" srcId="{B64F6A5E-B5AE-49DE-B42A-3477551545C9}" destId="{8F34CAB3-F4E9-40D6-9CD8-D321CE05BCB9}" srcOrd="1" destOrd="0" presId="urn:microsoft.com/office/officeart/2005/8/layout/cycle2"/>
    <dgm:cxn modelId="{7269FD0F-A0D6-4DF8-B59C-2DC7F5B3EDAA}" srcId="{57C5F52B-9553-433D-9176-8F37E44F082D}" destId="{57CD9F6A-C480-45B7-81C1-8BC083A02D6E}" srcOrd="5" destOrd="0" parTransId="{4C8E9A69-1713-4961-964D-61FB90E096AF}" sibTransId="{31966207-A132-4142-8CE3-5853C03B866A}"/>
    <dgm:cxn modelId="{DBF754A6-3B1D-45E8-B99E-C2D2C52AD9CA}" type="presOf" srcId="{76BF627C-FDA4-48DF-AEB3-9912F04385A8}" destId="{A9AB75B2-C7D3-4B4A-869F-B2509B81B854}" srcOrd="0" destOrd="0" presId="urn:microsoft.com/office/officeart/2005/8/layout/cycle2"/>
    <dgm:cxn modelId="{AB04BC69-5F16-4B57-B2A4-9B956489B575}" type="presOf" srcId="{57C5F52B-9553-433D-9176-8F37E44F082D}" destId="{10AF196B-3AC4-461D-B10B-099955750B3A}" srcOrd="0" destOrd="0" presId="urn:microsoft.com/office/officeart/2005/8/layout/cycle2"/>
    <dgm:cxn modelId="{C8C22B13-329C-4F52-8D1E-636A85867EB8}" type="presOf" srcId="{B64F6A5E-B5AE-49DE-B42A-3477551545C9}" destId="{D28AC0F6-8837-4CC9-9D9D-9D8DCC5DFF21}" srcOrd="0" destOrd="0" presId="urn:microsoft.com/office/officeart/2005/8/layout/cycle2"/>
    <dgm:cxn modelId="{5AB6430B-46DF-4080-BB7F-43013B78B569}" type="presOf" srcId="{57CD9F6A-C480-45B7-81C1-8BC083A02D6E}" destId="{E54514D9-8AFE-4561-95F6-861AD6A23783}" srcOrd="0" destOrd="0" presId="urn:microsoft.com/office/officeart/2005/8/layout/cycle2"/>
    <dgm:cxn modelId="{C678CEC7-7933-43F7-8A72-C19B9D36F137}" type="presOf" srcId="{B478B8CD-7A44-4D2E-B905-8C11FB03FF78}" destId="{6D7E8EDA-A4FE-4616-9079-AD4711C493A3}" srcOrd="1" destOrd="0" presId="urn:microsoft.com/office/officeart/2005/8/layout/cycle2"/>
    <dgm:cxn modelId="{78A7E6A6-52C0-44D7-A207-8272CF435481}" type="presOf" srcId="{31966207-A132-4142-8CE3-5853C03B866A}" destId="{014DB452-EE78-47B6-9A22-EDACA219E335}" srcOrd="1" destOrd="0" presId="urn:microsoft.com/office/officeart/2005/8/layout/cycle2"/>
    <dgm:cxn modelId="{E9598AFD-1765-4AEB-B5C8-67161A61FB9A}" type="presOf" srcId="{7BA971F7-DC16-4A80-B6E9-880F03625E47}" destId="{3F6FE006-CD31-4CB0-B2C9-A031F17BD3EA}" srcOrd="0" destOrd="0" presId="urn:microsoft.com/office/officeart/2005/8/layout/cycle2"/>
    <dgm:cxn modelId="{8570AAC7-B278-4891-8DCE-30CCCE8C2771}" srcId="{57C5F52B-9553-433D-9176-8F37E44F082D}" destId="{824D9F34-9D46-4F65-9316-19C6CCF7733F}" srcOrd="4" destOrd="0" parTransId="{8E4B67CC-F81D-47E9-8254-08004A7AF547}" sibTransId="{38216637-FF85-412F-8D25-24BAE6AD0D8B}"/>
    <dgm:cxn modelId="{0B8180C1-79DF-4F59-BFAD-FF294C5D5AF1}" srcId="{57C5F52B-9553-433D-9176-8F37E44F082D}" destId="{719B670D-3D1A-4CD7-A2A8-79BCB8F97796}" srcOrd="0" destOrd="0" parTransId="{DE56C2DE-E4EE-49BF-82CF-0B7BF461BCDB}" sibTransId="{6356B35E-0C68-402C-A1DF-24324B5B1FD9}"/>
    <dgm:cxn modelId="{9F6913E0-9B8D-4028-B50A-E2F98A34347D}" type="presOf" srcId="{B478B8CD-7A44-4D2E-B905-8C11FB03FF78}" destId="{090947A5-E928-487B-A624-A6BA09C4F72A}" srcOrd="0" destOrd="0" presId="urn:microsoft.com/office/officeart/2005/8/layout/cycle2"/>
    <dgm:cxn modelId="{C5165457-D575-4CE7-801C-3B9164C21869}" type="presOf" srcId="{38216637-FF85-412F-8D25-24BAE6AD0D8B}" destId="{8F627922-6E70-407D-AD05-4FB9C4CAE84D}" srcOrd="1" destOrd="0" presId="urn:microsoft.com/office/officeart/2005/8/layout/cycle2"/>
    <dgm:cxn modelId="{2C19DDA0-69E0-4202-909B-DA03AB723C32}" type="presOf" srcId="{1E041D09-FFCA-4CD0-9289-2653D93D0A23}" destId="{E1D280F1-AD27-4646-B5E9-66D02CC9626B}" srcOrd="1" destOrd="0" presId="urn:microsoft.com/office/officeart/2005/8/layout/cycle2"/>
    <dgm:cxn modelId="{4533B127-0AC4-4EAE-B451-4472318958E8}" type="presOf" srcId="{824D9F34-9D46-4F65-9316-19C6CCF7733F}" destId="{FF5CBC39-8557-4D90-8394-02BBA7C00488}" srcOrd="0" destOrd="0" presId="urn:microsoft.com/office/officeart/2005/8/layout/cycle2"/>
    <dgm:cxn modelId="{E5DFBC08-F1DD-4FFB-81B5-EA9233F1C65B}" type="presOf" srcId="{31966207-A132-4142-8CE3-5853C03B866A}" destId="{AE36CDE8-9053-4E42-9CE1-B8B87FCEDD22}" srcOrd="0" destOrd="0" presId="urn:microsoft.com/office/officeart/2005/8/layout/cycle2"/>
    <dgm:cxn modelId="{DDB95EA9-A91F-4F96-ACC8-253B34C319CB}" srcId="{57C5F52B-9553-433D-9176-8F37E44F082D}" destId="{544E2D25-B013-4BC3-A550-0A71CDC798E2}" srcOrd="3" destOrd="0" parTransId="{4B05D886-0657-46EC-990B-408B787B12BF}" sibTransId="{B64F6A5E-B5AE-49DE-B42A-3477551545C9}"/>
    <dgm:cxn modelId="{D4864172-4E4C-4F67-9335-2ABFC6ECFBBF}" type="presOf" srcId="{544E2D25-B013-4BC3-A550-0A71CDC798E2}" destId="{BEA9BA09-93E3-44BC-A2CD-B878B525F606}" srcOrd="0" destOrd="0" presId="urn:microsoft.com/office/officeart/2005/8/layout/cycle2"/>
    <dgm:cxn modelId="{F9AF08B2-93EC-415F-A52D-70057A0AB30A}" type="presOf" srcId="{6356B35E-0C68-402C-A1DF-24324B5B1FD9}" destId="{65960696-3F0F-4ABC-ADA9-765F4BF2A1A2}" srcOrd="0" destOrd="0" presId="urn:microsoft.com/office/officeart/2005/8/layout/cycle2"/>
    <dgm:cxn modelId="{5CF41C69-B3D0-457B-865F-897AB9D4B6F9}" type="presOf" srcId="{1E041D09-FFCA-4CD0-9289-2653D93D0A23}" destId="{29452CEF-B8A2-49B6-9F26-EB9F1A022DCF}" srcOrd="0" destOrd="0" presId="urn:microsoft.com/office/officeart/2005/8/layout/cycle2"/>
    <dgm:cxn modelId="{86D344E2-2451-4FBC-AD99-1B98EBC663E4}" type="presOf" srcId="{38216637-FF85-412F-8D25-24BAE6AD0D8B}" destId="{DE26D6DD-4B2C-44A5-A2B6-6D2E581A901A}" srcOrd="0" destOrd="0" presId="urn:microsoft.com/office/officeart/2005/8/layout/cycle2"/>
    <dgm:cxn modelId="{8539E1A1-407B-459F-A2B8-C1A8D42FC905}" type="presOf" srcId="{6356B35E-0C68-402C-A1DF-24324B5B1FD9}" destId="{F6601D9E-2BBB-4571-8D92-B7880CA34C35}" srcOrd="1" destOrd="0" presId="urn:microsoft.com/office/officeart/2005/8/layout/cycle2"/>
    <dgm:cxn modelId="{3DADA421-7101-49EA-8A87-4A2A4066ABA7}" srcId="{57C5F52B-9553-433D-9176-8F37E44F082D}" destId="{76BF627C-FDA4-48DF-AEB3-9912F04385A8}" srcOrd="1" destOrd="0" parTransId="{8E4CD0EC-C2FF-4005-8183-5257C34A84F1}" sibTransId="{B478B8CD-7A44-4D2E-B905-8C11FB03FF78}"/>
    <dgm:cxn modelId="{DD6528C0-C41A-4423-AC72-F6BE1AAF9BA3}" type="presOf" srcId="{719B670D-3D1A-4CD7-A2A8-79BCB8F97796}" destId="{48CAB00E-1DB9-46F3-811E-31231A31B63A}" srcOrd="0" destOrd="0" presId="urn:microsoft.com/office/officeart/2005/8/layout/cycle2"/>
    <dgm:cxn modelId="{8171207E-596A-4747-AAB3-C23628931667}" srcId="{57C5F52B-9553-433D-9176-8F37E44F082D}" destId="{7BA971F7-DC16-4A80-B6E9-880F03625E47}" srcOrd="2" destOrd="0" parTransId="{949834BD-6C26-45D9-BFBC-729FD74AFE23}" sibTransId="{1E041D09-FFCA-4CD0-9289-2653D93D0A23}"/>
    <dgm:cxn modelId="{A223EE3C-5735-4434-9B25-9FC78EC19A70}" type="presParOf" srcId="{10AF196B-3AC4-461D-B10B-099955750B3A}" destId="{48CAB00E-1DB9-46F3-811E-31231A31B63A}" srcOrd="0" destOrd="0" presId="urn:microsoft.com/office/officeart/2005/8/layout/cycle2"/>
    <dgm:cxn modelId="{146EEA27-820C-4A5D-A1D4-07C866765928}" type="presParOf" srcId="{10AF196B-3AC4-461D-B10B-099955750B3A}" destId="{65960696-3F0F-4ABC-ADA9-765F4BF2A1A2}" srcOrd="1" destOrd="0" presId="urn:microsoft.com/office/officeart/2005/8/layout/cycle2"/>
    <dgm:cxn modelId="{E3ACD867-917F-4EDC-8D64-0F4D43C61EC9}" type="presParOf" srcId="{65960696-3F0F-4ABC-ADA9-765F4BF2A1A2}" destId="{F6601D9E-2BBB-4571-8D92-B7880CA34C35}" srcOrd="0" destOrd="0" presId="urn:microsoft.com/office/officeart/2005/8/layout/cycle2"/>
    <dgm:cxn modelId="{379954AA-A0A3-4D9F-8A35-016922665533}" type="presParOf" srcId="{10AF196B-3AC4-461D-B10B-099955750B3A}" destId="{A9AB75B2-C7D3-4B4A-869F-B2509B81B854}" srcOrd="2" destOrd="0" presId="urn:microsoft.com/office/officeart/2005/8/layout/cycle2"/>
    <dgm:cxn modelId="{A69291A5-A727-42BF-BC6E-225D721130B5}" type="presParOf" srcId="{10AF196B-3AC4-461D-B10B-099955750B3A}" destId="{090947A5-E928-487B-A624-A6BA09C4F72A}" srcOrd="3" destOrd="0" presId="urn:microsoft.com/office/officeart/2005/8/layout/cycle2"/>
    <dgm:cxn modelId="{32BF8681-A34B-4F10-A21E-1F3C180B0E0B}" type="presParOf" srcId="{090947A5-E928-487B-A624-A6BA09C4F72A}" destId="{6D7E8EDA-A4FE-4616-9079-AD4711C493A3}" srcOrd="0" destOrd="0" presId="urn:microsoft.com/office/officeart/2005/8/layout/cycle2"/>
    <dgm:cxn modelId="{9BF36E54-6B52-4A0B-B7A6-7CD7AD94C124}" type="presParOf" srcId="{10AF196B-3AC4-461D-B10B-099955750B3A}" destId="{3F6FE006-CD31-4CB0-B2C9-A031F17BD3EA}" srcOrd="4" destOrd="0" presId="urn:microsoft.com/office/officeart/2005/8/layout/cycle2"/>
    <dgm:cxn modelId="{0DEC5083-4DDB-4CC7-AA13-2A92AAB4E560}" type="presParOf" srcId="{10AF196B-3AC4-461D-B10B-099955750B3A}" destId="{29452CEF-B8A2-49B6-9F26-EB9F1A022DCF}" srcOrd="5" destOrd="0" presId="urn:microsoft.com/office/officeart/2005/8/layout/cycle2"/>
    <dgm:cxn modelId="{C2DC3787-2842-4481-BB48-AA8699E13F65}" type="presParOf" srcId="{29452CEF-B8A2-49B6-9F26-EB9F1A022DCF}" destId="{E1D280F1-AD27-4646-B5E9-66D02CC9626B}" srcOrd="0" destOrd="0" presId="urn:microsoft.com/office/officeart/2005/8/layout/cycle2"/>
    <dgm:cxn modelId="{D1BC5D08-5C09-4F81-8FBF-A0A011AD4FCE}" type="presParOf" srcId="{10AF196B-3AC4-461D-B10B-099955750B3A}" destId="{BEA9BA09-93E3-44BC-A2CD-B878B525F606}" srcOrd="6" destOrd="0" presId="urn:microsoft.com/office/officeart/2005/8/layout/cycle2"/>
    <dgm:cxn modelId="{45B05A38-C545-426F-B229-C730D4781CC7}" type="presParOf" srcId="{10AF196B-3AC4-461D-B10B-099955750B3A}" destId="{D28AC0F6-8837-4CC9-9D9D-9D8DCC5DFF21}" srcOrd="7" destOrd="0" presId="urn:microsoft.com/office/officeart/2005/8/layout/cycle2"/>
    <dgm:cxn modelId="{C00407EF-CB70-439A-AF90-1FCC89AC4206}" type="presParOf" srcId="{D28AC0F6-8837-4CC9-9D9D-9D8DCC5DFF21}" destId="{8F34CAB3-F4E9-40D6-9CD8-D321CE05BCB9}" srcOrd="0" destOrd="0" presId="urn:microsoft.com/office/officeart/2005/8/layout/cycle2"/>
    <dgm:cxn modelId="{D8E17536-EF99-41D2-AF6C-5B2ACEE68B0A}" type="presParOf" srcId="{10AF196B-3AC4-461D-B10B-099955750B3A}" destId="{FF5CBC39-8557-4D90-8394-02BBA7C00488}" srcOrd="8" destOrd="0" presId="urn:microsoft.com/office/officeart/2005/8/layout/cycle2"/>
    <dgm:cxn modelId="{4C70B581-845D-416F-9E5C-FEC7E95C7B03}" type="presParOf" srcId="{10AF196B-3AC4-461D-B10B-099955750B3A}" destId="{DE26D6DD-4B2C-44A5-A2B6-6D2E581A901A}" srcOrd="9" destOrd="0" presId="urn:microsoft.com/office/officeart/2005/8/layout/cycle2"/>
    <dgm:cxn modelId="{D4EA6AD3-559A-4007-9A82-98A570CB2377}" type="presParOf" srcId="{DE26D6DD-4B2C-44A5-A2B6-6D2E581A901A}" destId="{8F627922-6E70-407D-AD05-4FB9C4CAE84D}" srcOrd="0" destOrd="0" presId="urn:microsoft.com/office/officeart/2005/8/layout/cycle2"/>
    <dgm:cxn modelId="{3E376D5B-49D6-4BBA-86C8-CD4FB192EC85}" type="presParOf" srcId="{10AF196B-3AC4-461D-B10B-099955750B3A}" destId="{E54514D9-8AFE-4561-95F6-861AD6A23783}" srcOrd="10" destOrd="0" presId="urn:microsoft.com/office/officeart/2005/8/layout/cycle2"/>
    <dgm:cxn modelId="{2A73935C-04FD-496A-A8D6-9770DAF56B9C}" type="presParOf" srcId="{10AF196B-3AC4-461D-B10B-099955750B3A}" destId="{AE36CDE8-9053-4E42-9CE1-B8B87FCEDD22}" srcOrd="11" destOrd="0" presId="urn:microsoft.com/office/officeart/2005/8/layout/cycle2"/>
    <dgm:cxn modelId="{283A17F6-6BEC-4C69-A28D-FFEED25F8507}" type="presParOf" srcId="{AE36CDE8-9053-4E42-9CE1-B8B87FCEDD22}" destId="{014DB452-EE78-47B6-9A22-EDACA219E335}"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5E311C-81BD-438C-96D8-560997906FCE}"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AEB7B14B-EBFE-46E1-A77F-8185BFE5263F}">
      <dgm:prSet phldrT="[Text]"/>
      <dgm:spPr/>
      <dgm:t>
        <a:bodyPr/>
        <a:lstStyle/>
        <a:p>
          <a:r>
            <a:rPr lang="en-US" b="1" cap="none" spc="0" dirty="0" smtClean="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rPr>
            <a:t>EMPATHY</a:t>
          </a:r>
          <a:endParaRPr lang="en-IN" b="1" cap="none" spc="0" dirty="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endParaRPr>
        </a:p>
      </dgm:t>
    </dgm:pt>
    <dgm:pt modelId="{5E2C766D-A4D4-416A-B843-4770CD534DD6}" type="parTrans" cxnId="{9DE8D65E-BD86-4517-B392-87351D93CD68}">
      <dgm:prSet/>
      <dgm:spPr/>
      <dgm:t>
        <a:bodyPr/>
        <a:lstStyle/>
        <a:p>
          <a:endParaRPr lang="en-IN"/>
        </a:p>
      </dgm:t>
    </dgm:pt>
    <dgm:pt modelId="{4B04EA10-67FB-4FF3-A552-718CCD2029CE}" type="sibTrans" cxnId="{9DE8D65E-BD86-4517-B392-87351D93CD68}">
      <dgm:prSet/>
      <dgm:spPr/>
      <dgm:t>
        <a:bodyPr/>
        <a:lstStyle/>
        <a:p>
          <a:endParaRPr lang="en-IN"/>
        </a:p>
      </dgm:t>
    </dgm:pt>
    <dgm:pt modelId="{4BEEB9F7-FF80-4F8A-A873-E43291596987}">
      <dgm:prSet phldrT="[Text]" custT="1"/>
      <dgm:spPr/>
      <dgm:t>
        <a:bodyPr/>
        <a:lstStyle/>
        <a:p>
          <a:r>
            <a:rPr lang="en-US" sz="1600" dirty="0" smtClean="0"/>
            <a:t>Observe and interview users in their natural environment, know their pain by suffering it</a:t>
          </a:r>
          <a:endParaRPr lang="en-IN" sz="1600" dirty="0"/>
        </a:p>
      </dgm:t>
    </dgm:pt>
    <dgm:pt modelId="{8ADC3529-204B-4DD1-AF05-8367A1687345}" type="parTrans" cxnId="{BC7D7BA7-1A42-4ECF-9E72-F04AAAF2D4B4}">
      <dgm:prSet/>
      <dgm:spPr/>
      <dgm:t>
        <a:bodyPr/>
        <a:lstStyle/>
        <a:p>
          <a:endParaRPr lang="en-IN"/>
        </a:p>
      </dgm:t>
    </dgm:pt>
    <dgm:pt modelId="{8D63E040-25E7-401E-807B-AFD6C71BC663}" type="sibTrans" cxnId="{BC7D7BA7-1A42-4ECF-9E72-F04AAAF2D4B4}">
      <dgm:prSet/>
      <dgm:spPr/>
      <dgm:t>
        <a:bodyPr/>
        <a:lstStyle/>
        <a:p>
          <a:endParaRPr lang="en-IN"/>
        </a:p>
      </dgm:t>
    </dgm:pt>
    <dgm:pt modelId="{1C76853D-4738-4259-8679-D0621BAED957}">
      <dgm:prSet phldrT="[Text]" custT="1"/>
      <dgm:spPr/>
      <dgm:t>
        <a:bodyPr/>
        <a:lstStyle/>
        <a:p>
          <a:r>
            <a:rPr lang="en-US" sz="1600" dirty="0" smtClean="0"/>
            <a:t>Generate insights and define the problem(s) to be solved</a:t>
          </a:r>
          <a:endParaRPr lang="en-IN" sz="1600" dirty="0"/>
        </a:p>
      </dgm:t>
    </dgm:pt>
    <dgm:pt modelId="{129D9637-4659-4466-9E7A-22E93626ACBA}" type="parTrans" cxnId="{5BB2DFC0-E702-4D9F-8973-F92A3240C0EB}">
      <dgm:prSet/>
      <dgm:spPr/>
      <dgm:t>
        <a:bodyPr/>
        <a:lstStyle/>
        <a:p>
          <a:endParaRPr lang="en-IN"/>
        </a:p>
      </dgm:t>
    </dgm:pt>
    <dgm:pt modelId="{4EC1BEB2-2C5C-4AEA-A065-E470B3E20DB5}" type="sibTrans" cxnId="{5BB2DFC0-E702-4D9F-8973-F92A3240C0EB}">
      <dgm:prSet/>
      <dgm:spPr/>
      <dgm:t>
        <a:bodyPr/>
        <a:lstStyle/>
        <a:p>
          <a:endParaRPr lang="en-IN"/>
        </a:p>
      </dgm:t>
    </dgm:pt>
    <dgm:pt modelId="{CEECCCEE-00E7-453D-BC8C-759CA9050582}">
      <dgm:prSet phldrT="[Text]"/>
      <dgm:spPr/>
      <dgm:t>
        <a:bodyPr/>
        <a:lstStyle/>
        <a:p>
          <a:r>
            <a:rPr lang="en-US" b="1" cap="none" spc="0" dirty="0" smtClean="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rPr>
            <a:t>IDEATE</a:t>
          </a:r>
          <a:endParaRPr lang="en-IN" b="1" cap="none" spc="0" dirty="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endParaRPr>
        </a:p>
      </dgm:t>
    </dgm:pt>
    <dgm:pt modelId="{4F745E68-F715-41CE-A231-60AD57F5EF61}" type="parTrans" cxnId="{C9C4A0A5-CF70-4067-A75F-B6BFC627CA2C}">
      <dgm:prSet/>
      <dgm:spPr/>
      <dgm:t>
        <a:bodyPr/>
        <a:lstStyle/>
        <a:p>
          <a:endParaRPr lang="en-IN"/>
        </a:p>
      </dgm:t>
    </dgm:pt>
    <dgm:pt modelId="{C81217D9-CCF9-408A-A2C8-C780F0AA0223}" type="sibTrans" cxnId="{C9C4A0A5-CF70-4067-A75F-B6BFC627CA2C}">
      <dgm:prSet/>
      <dgm:spPr/>
      <dgm:t>
        <a:bodyPr/>
        <a:lstStyle/>
        <a:p>
          <a:endParaRPr lang="en-IN"/>
        </a:p>
      </dgm:t>
    </dgm:pt>
    <dgm:pt modelId="{7CB2357B-E053-4FFD-8E20-6D3C46AEC692}">
      <dgm:prSet phldrT="[Text]" custT="1"/>
      <dgm:spPr/>
      <dgm:t>
        <a:bodyPr/>
        <a:lstStyle/>
        <a:p>
          <a:r>
            <a:rPr lang="en-US" sz="1600" dirty="0" smtClean="0"/>
            <a:t>Brainstorm a diverse array of possible solutions</a:t>
          </a:r>
          <a:endParaRPr lang="en-IN" sz="1600" dirty="0"/>
        </a:p>
      </dgm:t>
    </dgm:pt>
    <dgm:pt modelId="{A3E116D2-E414-4E75-8819-68478DC7D2F0}" type="parTrans" cxnId="{943FEB22-A908-4EE6-A110-27ED66FD7BAF}">
      <dgm:prSet/>
      <dgm:spPr/>
      <dgm:t>
        <a:bodyPr/>
        <a:lstStyle/>
        <a:p>
          <a:endParaRPr lang="en-IN"/>
        </a:p>
      </dgm:t>
    </dgm:pt>
    <dgm:pt modelId="{E4EF5839-9DB3-4CFC-A3D3-F0644CFE1F3A}" type="sibTrans" cxnId="{943FEB22-A908-4EE6-A110-27ED66FD7BAF}">
      <dgm:prSet/>
      <dgm:spPr/>
      <dgm:t>
        <a:bodyPr/>
        <a:lstStyle/>
        <a:p>
          <a:endParaRPr lang="en-IN"/>
        </a:p>
      </dgm:t>
    </dgm:pt>
    <dgm:pt modelId="{EB30803A-0E84-4767-BA3B-CE34012BBA18}">
      <dgm:prSet phldrT="[Text]" custT="1"/>
      <dgm:spPr/>
      <dgm:t>
        <a:bodyPr/>
        <a:lstStyle/>
        <a:p>
          <a:r>
            <a:rPr lang="en-US" sz="1600" dirty="0" smtClean="0"/>
            <a:t>Garner positive and negative feedback from users</a:t>
          </a:r>
          <a:endParaRPr lang="en-IN" sz="1600" dirty="0"/>
        </a:p>
      </dgm:t>
    </dgm:pt>
    <dgm:pt modelId="{10897E23-97A5-4623-8590-3CBEE6E7F598}" type="parTrans" cxnId="{F883EBF4-6245-492E-9B6C-793E741DA3EE}">
      <dgm:prSet/>
      <dgm:spPr/>
      <dgm:t>
        <a:bodyPr/>
        <a:lstStyle/>
        <a:p>
          <a:endParaRPr lang="en-IN"/>
        </a:p>
      </dgm:t>
    </dgm:pt>
    <dgm:pt modelId="{9966CD8C-BC5B-4ECD-B2B1-15962030FD48}" type="sibTrans" cxnId="{F883EBF4-6245-492E-9B6C-793E741DA3EE}">
      <dgm:prSet/>
      <dgm:spPr/>
      <dgm:t>
        <a:bodyPr/>
        <a:lstStyle/>
        <a:p>
          <a:endParaRPr lang="en-IN"/>
        </a:p>
      </dgm:t>
    </dgm:pt>
    <dgm:pt modelId="{C2D8BE69-E149-4C2B-8125-164A2B079EA7}">
      <dgm:prSet phldrT="[Text]"/>
      <dgm:spPr/>
      <dgm:t>
        <a:bodyPr/>
        <a:lstStyle/>
        <a:p>
          <a:r>
            <a:rPr lang="en-US" b="1" cap="none" spc="0" dirty="0" smtClean="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rPr>
            <a:t>PROTOTYPE</a:t>
          </a:r>
          <a:endParaRPr lang="en-IN" b="1" cap="none" spc="0" dirty="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endParaRPr>
        </a:p>
      </dgm:t>
    </dgm:pt>
    <dgm:pt modelId="{BDE26D77-070A-404E-BAA9-99FC0BA5C79C}" type="parTrans" cxnId="{922DC5E8-B264-4231-8587-03B6104CE03A}">
      <dgm:prSet/>
      <dgm:spPr/>
      <dgm:t>
        <a:bodyPr/>
        <a:lstStyle/>
        <a:p>
          <a:endParaRPr lang="en-IN"/>
        </a:p>
      </dgm:t>
    </dgm:pt>
    <dgm:pt modelId="{D097ACB9-D117-475E-AD34-AC2FA95420CA}" type="sibTrans" cxnId="{922DC5E8-B264-4231-8587-03B6104CE03A}">
      <dgm:prSet/>
      <dgm:spPr/>
      <dgm:t>
        <a:bodyPr/>
        <a:lstStyle/>
        <a:p>
          <a:endParaRPr lang="en-IN"/>
        </a:p>
      </dgm:t>
    </dgm:pt>
    <dgm:pt modelId="{09D4C391-A492-47DC-86A7-957451F843EC}">
      <dgm:prSet phldrT="[Text]" custT="1"/>
      <dgm:spPr/>
      <dgm:t>
        <a:bodyPr/>
        <a:lstStyle/>
        <a:p>
          <a:r>
            <a:rPr lang="en-US" sz="1600" dirty="0" smtClean="0"/>
            <a:t>Create a visual representation of several promising concepts</a:t>
          </a:r>
          <a:endParaRPr lang="en-IN" sz="1600" dirty="0"/>
        </a:p>
      </dgm:t>
    </dgm:pt>
    <dgm:pt modelId="{5F203D9E-1E2F-4AB0-8499-2F6C618F9D3A}" type="parTrans" cxnId="{3D915E40-5672-43D5-8D3C-33B1F68B4B80}">
      <dgm:prSet/>
      <dgm:spPr/>
      <dgm:t>
        <a:bodyPr/>
        <a:lstStyle/>
        <a:p>
          <a:endParaRPr lang="en-IN"/>
        </a:p>
      </dgm:t>
    </dgm:pt>
    <dgm:pt modelId="{827CE5EB-B353-439D-8B0B-7CFF2242A7F8}" type="sibTrans" cxnId="{3D915E40-5672-43D5-8D3C-33B1F68B4B80}">
      <dgm:prSet/>
      <dgm:spPr/>
      <dgm:t>
        <a:bodyPr/>
        <a:lstStyle/>
        <a:p>
          <a:endParaRPr lang="en-IN"/>
        </a:p>
      </dgm:t>
    </dgm:pt>
    <dgm:pt modelId="{A894E5EF-8801-4FCB-9B54-F9F2FDD64958}">
      <dgm:prSet phldrT="[Text]"/>
      <dgm:spPr/>
      <dgm:t>
        <a:bodyPr/>
        <a:lstStyle/>
        <a:p>
          <a:r>
            <a:rPr lang="en-US" b="1" cap="none" spc="0" dirty="0" smtClean="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rPr>
            <a:t>TEST</a:t>
          </a:r>
          <a:endParaRPr lang="en-IN" b="1" cap="none" spc="0" dirty="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endParaRPr>
        </a:p>
      </dgm:t>
    </dgm:pt>
    <dgm:pt modelId="{32DF1FB2-FCE9-4C80-93E1-6C3C0B0D5FE0}" type="parTrans" cxnId="{A512CA4B-0F59-412F-BAE3-0F9732927D79}">
      <dgm:prSet/>
      <dgm:spPr/>
      <dgm:t>
        <a:bodyPr/>
        <a:lstStyle/>
        <a:p>
          <a:endParaRPr lang="en-IN"/>
        </a:p>
      </dgm:t>
    </dgm:pt>
    <dgm:pt modelId="{E6F1202B-7EE3-4FD8-B6B7-0CD2BE57BCA2}" type="sibTrans" cxnId="{A512CA4B-0F59-412F-BAE3-0F9732927D79}">
      <dgm:prSet/>
      <dgm:spPr/>
      <dgm:t>
        <a:bodyPr/>
        <a:lstStyle/>
        <a:p>
          <a:endParaRPr lang="en-IN"/>
        </a:p>
      </dgm:t>
    </dgm:pt>
    <dgm:pt modelId="{23F499CF-A2EE-47DC-9BFE-F2C21BDF92C6}">
      <dgm:prSet phldrT="[Text]"/>
      <dgm:spPr/>
      <dgm:t>
        <a:bodyPr/>
        <a:lstStyle/>
        <a:p>
          <a:r>
            <a:rPr lang="en-US" b="1" cap="none" spc="0" dirty="0" smtClean="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rPr>
            <a:t>DEFINE</a:t>
          </a:r>
          <a:endParaRPr lang="en-IN" b="1" cap="none" spc="0" dirty="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endParaRPr>
        </a:p>
      </dgm:t>
    </dgm:pt>
    <dgm:pt modelId="{F1E57CC8-84F5-4DE0-B139-0E977BAF157C}" type="sibTrans" cxnId="{F73D0686-4006-40FF-A1F4-FDC4CA6F29BA}">
      <dgm:prSet/>
      <dgm:spPr/>
      <dgm:t>
        <a:bodyPr/>
        <a:lstStyle/>
        <a:p>
          <a:endParaRPr lang="en-IN"/>
        </a:p>
      </dgm:t>
    </dgm:pt>
    <dgm:pt modelId="{1777BF00-677D-4F4E-B4F9-26A3E217204D}" type="parTrans" cxnId="{F73D0686-4006-40FF-A1F4-FDC4CA6F29BA}">
      <dgm:prSet/>
      <dgm:spPr/>
      <dgm:t>
        <a:bodyPr/>
        <a:lstStyle/>
        <a:p>
          <a:endParaRPr lang="en-IN"/>
        </a:p>
      </dgm:t>
    </dgm:pt>
    <dgm:pt modelId="{8C812AD0-11C3-40F1-806B-50053EB2ABF4}" type="pres">
      <dgm:prSet presAssocID="{0E5E311C-81BD-438C-96D8-560997906FCE}" presName="Name0" presStyleCnt="0">
        <dgm:presLayoutVars>
          <dgm:dir/>
          <dgm:animLvl val="lvl"/>
          <dgm:resizeHandles val="exact"/>
        </dgm:presLayoutVars>
      </dgm:prSet>
      <dgm:spPr/>
      <dgm:t>
        <a:bodyPr/>
        <a:lstStyle/>
        <a:p>
          <a:endParaRPr lang="en-US"/>
        </a:p>
      </dgm:t>
    </dgm:pt>
    <dgm:pt modelId="{94C02377-9E2F-411B-8A60-2E3E21AD4978}" type="pres">
      <dgm:prSet presAssocID="{A894E5EF-8801-4FCB-9B54-F9F2FDD64958}" presName="boxAndChildren" presStyleCnt="0"/>
      <dgm:spPr/>
    </dgm:pt>
    <dgm:pt modelId="{822B10E5-076C-4947-8C11-583F82BBF108}" type="pres">
      <dgm:prSet presAssocID="{A894E5EF-8801-4FCB-9B54-F9F2FDD64958}" presName="parentTextBox" presStyleLbl="node1" presStyleIdx="0" presStyleCnt="5"/>
      <dgm:spPr/>
      <dgm:t>
        <a:bodyPr/>
        <a:lstStyle/>
        <a:p>
          <a:endParaRPr lang="en-US"/>
        </a:p>
      </dgm:t>
    </dgm:pt>
    <dgm:pt modelId="{AE71372F-1CD2-47C7-8F3E-1A5146B91BF2}" type="pres">
      <dgm:prSet presAssocID="{A894E5EF-8801-4FCB-9B54-F9F2FDD64958}" presName="entireBox" presStyleLbl="node1" presStyleIdx="0" presStyleCnt="5"/>
      <dgm:spPr/>
      <dgm:t>
        <a:bodyPr/>
        <a:lstStyle/>
        <a:p>
          <a:endParaRPr lang="en-US"/>
        </a:p>
      </dgm:t>
    </dgm:pt>
    <dgm:pt modelId="{055FB5A4-CD35-4BD3-8FF8-958D68534AC4}" type="pres">
      <dgm:prSet presAssocID="{A894E5EF-8801-4FCB-9B54-F9F2FDD64958}" presName="descendantBox" presStyleCnt="0"/>
      <dgm:spPr/>
    </dgm:pt>
    <dgm:pt modelId="{DB63BFBD-AA3F-4878-8849-A23B6E1CB300}" type="pres">
      <dgm:prSet presAssocID="{EB30803A-0E84-4767-BA3B-CE34012BBA18}" presName="childTextBox" presStyleLbl="fgAccFollowNode1" presStyleIdx="0" presStyleCnt="5">
        <dgm:presLayoutVars>
          <dgm:bulletEnabled val="1"/>
        </dgm:presLayoutVars>
      </dgm:prSet>
      <dgm:spPr/>
      <dgm:t>
        <a:bodyPr/>
        <a:lstStyle/>
        <a:p>
          <a:endParaRPr lang="en-IN"/>
        </a:p>
      </dgm:t>
    </dgm:pt>
    <dgm:pt modelId="{E72F036D-4320-4AE7-879B-DB256FFEA508}" type="pres">
      <dgm:prSet presAssocID="{D097ACB9-D117-475E-AD34-AC2FA95420CA}" presName="sp" presStyleCnt="0"/>
      <dgm:spPr/>
    </dgm:pt>
    <dgm:pt modelId="{1DC5F54B-9174-4152-B367-9716332B50EF}" type="pres">
      <dgm:prSet presAssocID="{C2D8BE69-E149-4C2B-8125-164A2B079EA7}" presName="arrowAndChildren" presStyleCnt="0"/>
      <dgm:spPr/>
    </dgm:pt>
    <dgm:pt modelId="{DABA1323-E79C-4503-AA9F-3B5B098BE125}" type="pres">
      <dgm:prSet presAssocID="{C2D8BE69-E149-4C2B-8125-164A2B079EA7}" presName="parentTextArrow" presStyleLbl="node1" presStyleIdx="0" presStyleCnt="5"/>
      <dgm:spPr/>
      <dgm:t>
        <a:bodyPr/>
        <a:lstStyle/>
        <a:p>
          <a:endParaRPr lang="en-US"/>
        </a:p>
      </dgm:t>
    </dgm:pt>
    <dgm:pt modelId="{17D41E0A-CEC9-4A90-849C-D5130CD3CBF7}" type="pres">
      <dgm:prSet presAssocID="{C2D8BE69-E149-4C2B-8125-164A2B079EA7}" presName="arrow" presStyleLbl="node1" presStyleIdx="1" presStyleCnt="5"/>
      <dgm:spPr/>
      <dgm:t>
        <a:bodyPr/>
        <a:lstStyle/>
        <a:p>
          <a:endParaRPr lang="en-US"/>
        </a:p>
      </dgm:t>
    </dgm:pt>
    <dgm:pt modelId="{E460DE64-238B-4F61-8CDE-488D2C29286D}" type="pres">
      <dgm:prSet presAssocID="{C2D8BE69-E149-4C2B-8125-164A2B079EA7}" presName="descendantArrow" presStyleCnt="0"/>
      <dgm:spPr/>
    </dgm:pt>
    <dgm:pt modelId="{5D8249C3-35E5-4495-A544-F4881D5BDB84}" type="pres">
      <dgm:prSet presAssocID="{09D4C391-A492-47DC-86A7-957451F843EC}" presName="childTextArrow" presStyleLbl="fgAccFollowNode1" presStyleIdx="1" presStyleCnt="5">
        <dgm:presLayoutVars>
          <dgm:bulletEnabled val="1"/>
        </dgm:presLayoutVars>
      </dgm:prSet>
      <dgm:spPr/>
      <dgm:t>
        <a:bodyPr/>
        <a:lstStyle/>
        <a:p>
          <a:endParaRPr lang="en-IN"/>
        </a:p>
      </dgm:t>
    </dgm:pt>
    <dgm:pt modelId="{21D2AC40-0592-4D92-8D0C-5915239E6D7B}" type="pres">
      <dgm:prSet presAssocID="{C81217D9-CCF9-408A-A2C8-C780F0AA0223}" presName="sp" presStyleCnt="0"/>
      <dgm:spPr/>
    </dgm:pt>
    <dgm:pt modelId="{6E195C2B-77B3-4BD5-999A-E2716B9071C9}" type="pres">
      <dgm:prSet presAssocID="{CEECCCEE-00E7-453D-BC8C-759CA9050582}" presName="arrowAndChildren" presStyleCnt="0"/>
      <dgm:spPr/>
    </dgm:pt>
    <dgm:pt modelId="{78E141E7-5B97-443E-8C9C-F8F2E92A99B3}" type="pres">
      <dgm:prSet presAssocID="{CEECCCEE-00E7-453D-BC8C-759CA9050582}" presName="parentTextArrow" presStyleLbl="node1" presStyleIdx="1" presStyleCnt="5"/>
      <dgm:spPr/>
      <dgm:t>
        <a:bodyPr/>
        <a:lstStyle/>
        <a:p>
          <a:endParaRPr lang="en-US"/>
        </a:p>
      </dgm:t>
    </dgm:pt>
    <dgm:pt modelId="{9F35679C-2585-459D-A79C-E935CAB261AF}" type="pres">
      <dgm:prSet presAssocID="{CEECCCEE-00E7-453D-BC8C-759CA9050582}" presName="arrow" presStyleLbl="node1" presStyleIdx="2" presStyleCnt="5"/>
      <dgm:spPr/>
      <dgm:t>
        <a:bodyPr/>
        <a:lstStyle/>
        <a:p>
          <a:endParaRPr lang="en-US"/>
        </a:p>
      </dgm:t>
    </dgm:pt>
    <dgm:pt modelId="{4D357167-13F9-41FC-83D5-96BED4B9481B}" type="pres">
      <dgm:prSet presAssocID="{CEECCCEE-00E7-453D-BC8C-759CA9050582}" presName="descendantArrow" presStyleCnt="0"/>
      <dgm:spPr/>
    </dgm:pt>
    <dgm:pt modelId="{62C2C53D-1CDB-424C-920A-9551E33ED6FF}" type="pres">
      <dgm:prSet presAssocID="{7CB2357B-E053-4FFD-8E20-6D3C46AEC692}" presName="childTextArrow" presStyleLbl="fgAccFollowNode1" presStyleIdx="2" presStyleCnt="5">
        <dgm:presLayoutVars>
          <dgm:bulletEnabled val="1"/>
        </dgm:presLayoutVars>
      </dgm:prSet>
      <dgm:spPr/>
      <dgm:t>
        <a:bodyPr/>
        <a:lstStyle/>
        <a:p>
          <a:endParaRPr lang="en-IN"/>
        </a:p>
      </dgm:t>
    </dgm:pt>
    <dgm:pt modelId="{522F4305-16B7-479E-BB34-A142F7C09229}" type="pres">
      <dgm:prSet presAssocID="{F1E57CC8-84F5-4DE0-B139-0E977BAF157C}" presName="sp" presStyleCnt="0"/>
      <dgm:spPr/>
    </dgm:pt>
    <dgm:pt modelId="{2E52807B-76A5-4CD7-8D3B-6B09B8C321BA}" type="pres">
      <dgm:prSet presAssocID="{23F499CF-A2EE-47DC-9BFE-F2C21BDF92C6}" presName="arrowAndChildren" presStyleCnt="0"/>
      <dgm:spPr/>
    </dgm:pt>
    <dgm:pt modelId="{AA3DBD1D-C1B8-4EEC-943E-0CA300A48D23}" type="pres">
      <dgm:prSet presAssocID="{23F499CF-A2EE-47DC-9BFE-F2C21BDF92C6}" presName="parentTextArrow" presStyleLbl="node1" presStyleIdx="2" presStyleCnt="5"/>
      <dgm:spPr/>
      <dgm:t>
        <a:bodyPr/>
        <a:lstStyle/>
        <a:p>
          <a:endParaRPr lang="en-IN"/>
        </a:p>
      </dgm:t>
    </dgm:pt>
    <dgm:pt modelId="{190DDC85-02AE-4E4A-8FE9-ED512D2A12B8}" type="pres">
      <dgm:prSet presAssocID="{23F499CF-A2EE-47DC-9BFE-F2C21BDF92C6}" presName="arrow" presStyleLbl="node1" presStyleIdx="3" presStyleCnt="5"/>
      <dgm:spPr/>
      <dgm:t>
        <a:bodyPr/>
        <a:lstStyle/>
        <a:p>
          <a:endParaRPr lang="en-IN"/>
        </a:p>
      </dgm:t>
    </dgm:pt>
    <dgm:pt modelId="{5D8C21C0-E3DD-490D-88AB-C1B879648FF6}" type="pres">
      <dgm:prSet presAssocID="{23F499CF-A2EE-47DC-9BFE-F2C21BDF92C6}" presName="descendantArrow" presStyleCnt="0"/>
      <dgm:spPr/>
    </dgm:pt>
    <dgm:pt modelId="{0B521F35-45D6-41F8-9EBF-4C20487C586A}" type="pres">
      <dgm:prSet presAssocID="{1C76853D-4738-4259-8679-D0621BAED957}" presName="childTextArrow" presStyleLbl="fgAccFollowNode1" presStyleIdx="3" presStyleCnt="5">
        <dgm:presLayoutVars>
          <dgm:bulletEnabled val="1"/>
        </dgm:presLayoutVars>
      </dgm:prSet>
      <dgm:spPr/>
      <dgm:t>
        <a:bodyPr/>
        <a:lstStyle/>
        <a:p>
          <a:endParaRPr lang="en-US"/>
        </a:p>
      </dgm:t>
    </dgm:pt>
    <dgm:pt modelId="{1F9EBAFC-3D0B-40B6-912D-E5D29ABD7EC4}" type="pres">
      <dgm:prSet presAssocID="{4B04EA10-67FB-4FF3-A552-718CCD2029CE}" presName="sp" presStyleCnt="0"/>
      <dgm:spPr/>
    </dgm:pt>
    <dgm:pt modelId="{4E70348A-9ADA-41EA-BF1F-CF20D05F3DA7}" type="pres">
      <dgm:prSet presAssocID="{AEB7B14B-EBFE-46E1-A77F-8185BFE5263F}" presName="arrowAndChildren" presStyleCnt="0"/>
      <dgm:spPr/>
    </dgm:pt>
    <dgm:pt modelId="{A8D3FCC3-32B7-439B-92BB-F0912F23E4C1}" type="pres">
      <dgm:prSet presAssocID="{AEB7B14B-EBFE-46E1-A77F-8185BFE5263F}" presName="parentTextArrow" presStyleLbl="node1" presStyleIdx="3" presStyleCnt="5"/>
      <dgm:spPr/>
      <dgm:t>
        <a:bodyPr/>
        <a:lstStyle/>
        <a:p>
          <a:endParaRPr lang="en-US"/>
        </a:p>
      </dgm:t>
    </dgm:pt>
    <dgm:pt modelId="{CB2553BC-D644-4692-B8F3-F540D5FEAC70}" type="pres">
      <dgm:prSet presAssocID="{AEB7B14B-EBFE-46E1-A77F-8185BFE5263F}" presName="arrow" presStyleLbl="node1" presStyleIdx="4" presStyleCnt="5"/>
      <dgm:spPr/>
      <dgm:t>
        <a:bodyPr/>
        <a:lstStyle/>
        <a:p>
          <a:endParaRPr lang="en-US"/>
        </a:p>
      </dgm:t>
    </dgm:pt>
    <dgm:pt modelId="{A3888A1D-18E3-422E-9C39-C09F3DE0445C}" type="pres">
      <dgm:prSet presAssocID="{AEB7B14B-EBFE-46E1-A77F-8185BFE5263F}" presName="descendantArrow" presStyleCnt="0"/>
      <dgm:spPr/>
    </dgm:pt>
    <dgm:pt modelId="{31662CBC-8E73-4600-9F80-9593C349CCE1}" type="pres">
      <dgm:prSet presAssocID="{4BEEB9F7-FF80-4F8A-A873-E43291596987}" presName="childTextArrow" presStyleLbl="fgAccFollowNode1" presStyleIdx="4" presStyleCnt="5">
        <dgm:presLayoutVars>
          <dgm:bulletEnabled val="1"/>
        </dgm:presLayoutVars>
      </dgm:prSet>
      <dgm:spPr/>
      <dgm:t>
        <a:bodyPr/>
        <a:lstStyle/>
        <a:p>
          <a:endParaRPr lang="en-IN"/>
        </a:p>
      </dgm:t>
    </dgm:pt>
  </dgm:ptLst>
  <dgm:cxnLst>
    <dgm:cxn modelId="{260A9AA3-C34E-49E4-A36F-61EAEACEBB6B}" type="presOf" srcId="{C2D8BE69-E149-4C2B-8125-164A2B079EA7}" destId="{17D41E0A-CEC9-4A90-849C-D5130CD3CBF7}" srcOrd="1" destOrd="0" presId="urn:microsoft.com/office/officeart/2005/8/layout/process4"/>
    <dgm:cxn modelId="{9F307487-53F7-4829-A214-C0E2AD77413C}" type="presOf" srcId="{A894E5EF-8801-4FCB-9B54-F9F2FDD64958}" destId="{822B10E5-076C-4947-8C11-583F82BBF108}" srcOrd="0" destOrd="0" presId="urn:microsoft.com/office/officeart/2005/8/layout/process4"/>
    <dgm:cxn modelId="{74B043F2-FC54-4877-B6D8-39F77DB6AEA3}" type="presOf" srcId="{CEECCCEE-00E7-453D-BC8C-759CA9050582}" destId="{78E141E7-5B97-443E-8C9C-F8F2E92A99B3}" srcOrd="0" destOrd="0" presId="urn:microsoft.com/office/officeart/2005/8/layout/process4"/>
    <dgm:cxn modelId="{9F02F3D9-04C6-40C3-AF61-B90027B8795F}" type="presOf" srcId="{7CB2357B-E053-4FFD-8E20-6D3C46AEC692}" destId="{62C2C53D-1CDB-424C-920A-9551E33ED6FF}" srcOrd="0" destOrd="0" presId="urn:microsoft.com/office/officeart/2005/8/layout/process4"/>
    <dgm:cxn modelId="{1344B510-4D7E-49AF-8EC6-794F5F7211B2}" type="presOf" srcId="{23F499CF-A2EE-47DC-9BFE-F2C21BDF92C6}" destId="{190DDC85-02AE-4E4A-8FE9-ED512D2A12B8}" srcOrd="1" destOrd="0" presId="urn:microsoft.com/office/officeart/2005/8/layout/process4"/>
    <dgm:cxn modelId="{6F76D18F-E3DB-4C94-8881-46E2747ACF11}" type="presOf" srcId="{0E5E311C-81BD-438C-96D8-560997906FCE}" destId="{8C812AD0-11C3-40F1-806B-50053EB2ABF4}" srcOrd="0" destOrd="0" presId="urn:microsoft.com/office/officeart/2005/8/layout/process4"/>
    <dgm:cxn modelId="{4C435895-6617-4363-B948-059DE245A920}" type="presOf" srcId="{1C76853D-4738-4259-8679-D0621BAED957}" destId="{0B521F35-45D6-41F8-9EBF-4C20487C586A}" srcOrd="0" destOrd="0" presId="urn:microsoft.com/office/officeart/2005/8/layout/process4"/>
    <dgm:cxn modelId="{943FEB22-A908-4EE6-A110-27ED66FD7BAF}" srcId="{CEECCCEE-00E7-453D-BC8C-759CA9050582}" destId="{7CB2357B-E053-4FFD-8E20-6D3C46AEC692}" srcOrd="0" destOrd="0" parTransId="{A3E116D2-E414-4E75-8819-68478DC7D2F0}" sibTransId="{E4EF5839-9DB3-4CFC-A3D3-F0644CFE1F3A}"/>
    <dgm:cxn modelId="{9221618D-F45C-4733-9C20-2F1A244112C1}" type="presOf" srcId="{4BEEB9F7-FF80-4F8A-A873-E43291596987}" destId="{31662CBC-8E73-4600-9F80-9593C349CCE1}" srcOrd="0" destOrd="0" presId="urn:microsoft.com/office/officeart/2005/8/layout/process4"/>
    <dgm:cxn modelId="{19EEFB4E-5702-4422-A852-DB7AC328FCC0}" type="presOf" srcId="{23F499CF-A2EE-47DC-9BFE-F2C21BDF92C6}" destId="{AA3DBD1D-C1B8-4EEC-943E-0CA300A48D23}" srcOrd="0" destOrd="0" presId="urn:microsoft.com/office/officeart/2005/8/layout/process4"/>
    <dgm:cxn modelId="{90E89EF8-CC65-4576-B1FC-6F1F4E666B2B}" type="presOf" srcId="{AEB7B14B-EBFE-46E1-A77F-8185BFE5263F}" destId="{A8D3FCC3-32B7-439B-92BB-F0912F23E4C1}" srcOrd="0" destOrd="0" presId="urn:microsoft.com/office/officeart/2005/8/layout/process4"/>
    <dgm:cxn modelId="{5BB2DFC0-E702-4D9F-8973-F92A3240C0EB}" srcId="{23F499CF-A2EE-47DC-9BFE-F2C21BDF92C6}" destId="{1C76853D-4738-4259-8679-D0621BAED957}" srcOrd="0" destOrd="0" parTransId="{129D9637-4659-4466-9E7A-22E93626ACBA}" sibTransId="{4EC1BEB2-2C5C-4AEA-A065-E470B3E20DB5}"/>
    <dgm:cxn modelId="{C9C4A0A5-CF70-4067-A75F-B6BFC627CA2C}" srcId="{0E5E311C-81BD-438C-96D8-560997906FCE}" destId="{CEECCCEE-00E7-453D-BC8C-759CA9050582}" srcOrd="2" destOrd="0" parTransId="{4F745E68-F715-41CE-A231-60AD57F5EF61}" sibTransId="{C81217D9-CCF9-408A-A2C8-C780F0AA0223}"/>
    <dgm:cxn modelId="{BC7D7BA7-1A42-4ECF-9E72-F04AAAF2D4B4}" srcId="{AEB7B14B-EBFE-46E1-A77F-8185BFE5263F}" destId="{4BEEB9F7-FF80-4F8A-A873-E43291596987}" srcOrd="0" destOrd="0" parTransId="{8ADC3529-204B-4DD1-AF05-8367A1687345}" sibTransId="{8D63E040-25E7-401E-807B-AFD6C71BC663}"/>
    <dgm:cxn modelId="{35431305-325D-424D-8858-552C61A4F822}" type="presOf" srcId="{AEB7B14B-EBFE-46E1-A77F-8185BFE5263F}" destId="{CB2553BC-D644-4692-B8F3-F540D5FEAC70}" srcOrd="1" destOrd="0" presId="urn:microsoft.com/office/officeart/2005/8/layout/process4"/>
    <dgm:cxn modelId="{99551AAB-F57B-4620-8332-2F986259928B}" type="presOf" srcId="{09D4C391-A492-47DC-86A7-957451F843EC}" destId="{5D8249C3-35E5-4495-A544-F4881D5BDB84}" srcOrd="0" destOrd="0" presId="urn:microsoft.com/office/officeart/2005/8/layout/process4"/>
    <dgm:cxn modelId="{519B2D36-707C-4F29-9745-63396A05C9DF}" type="presOf" srcId="{CEECCCEE-00E7-453D-BC8C-759CA9050582}" destId="{9F35679C-2585-459D-A79C-E935CAB261AF}" srcOrd="1" destOrd="0" presId="urn:microsoft.com/office/officeart/2005/8/layout/process4"/>
    <dgm:cxn modelId="{922DC5E8-B264-4231-8587-03B6104CE03A}" srcId="{0E5E311C-81BD-438C-96D8-560997906FCE}" destId="{C2D8BE69-E149-4C2B-8125-164A2B079EA7}" srcOrd="3" destOrd="0" parTransId="{BDE26D77-070A-404E-BAA9-99FC0BA5C79C}" sibTransId="{D097ACB9-D117-475E-AD34-AC2FA95420CA}"/>
    <dgm:cxn modelId="{3D915E40-5672-43D5-8D3C-33B1F68B4B80}" srcId="{C2D8BE69-E149-4C2B-8125-164A2B079EA7}" destId="{09D4C391-A492-47DC-86A7-957451F843EC}" srcOrd="0" destOrd="0" parTransId="{5F203D9E-1E2F-4AB0-8499-2F6C618F9D3A}" sibTransId="{827CE5EB-B353-439D-8B0B-7CFF2242A7F8}"/>
    <dgm:cxn modelId="{EE047DFD-E972-4F99-A59D-5B323A35B757}" type="presOf" srcId="{C2D8BE69-E149-4C2B-8125-164A2B079EA7}" destId="{DABA1323-E79C-4503-AA9F-3B5B098BE125}" srcOrd="0" destOrd="0" presId="urn:microsoft.com/office/officeart/2005/8/layout/process4"/>
    <dgm:cxn modelId="{F374B1E7-75B7-4CD7-884D-678258A1AFB4}" type="presOf" srcId="{A894E5EF-8801-4FCB-9B54-F9F2FDD64958}" destId="{AE71372F-1CD2-47C7-8F3E-1A5146B91BF2}" srcOrd="1" destOrd="0" presId="urn:microsoft.com/office/officeart/2005/8/layout/process4"/>
    <dgm:cxn modelId="{F73D0686-4006-40FF-A1F4-FDC4CA6F29BA}" srcId="{0E5E311C-81BD-438C-96D8-560997906FCE}" destId="{23F499CF-A2EE-47DC-9BFE-F2C21BDF92C6}" srcOrd="1" destOrd="0" parTransId="{1777BF00-677D-4F4E-B4F9-26A3E217204D}" sibTransId="{F1E57CC8-84F5-4DE0-B139-0E977BAF157C}"/>
    <dgm:cxn modelId="{F883EBF4-6245-492E-9B6C-793E741DA3EE}" srcId="{A894E5EF-8801-4FCB-9B54-F9F2FDD64958}" destId="{EB30803A-0E84-4767-BA3B-CE34012BBA18}" srcOrd="0" destOrd="0" parTransId="{10897E23-97A5-4623-8590-3CBEE6E7F598}" sibTransId="{9966CD8C-BC5B-4ECD-B2B1-15962030FD48}"/>
    <dgm:cxn modelId="{9709EE92-89E6-41A3-8D0B-C437E521212B}" type="presOf" srcId="{EB30803A-0E84-4767-BA3B-CE34012BBA18}" destId="{DB63BFBD-AA3F-4878-8849-A23B6E1CB300}" srcOrd="0" destOrd="0" presId="urn:microsoft.com/office/officeart/2005/8/layout/process4"/>
    <dgm:cxn modelId="{A512CA4B-0F59-412F-BAE3-0F9732927D79}" srcId="{0E5E311C-81BD-438C-96D8-560997906FCE}" destId="{A894E5EF-8801-4FCB-9B54-F9F2FDD64958}" srcOrd="4" destOrd="0" parTransId="{32DF1FB2-FCE9-4C80-93E1-6C3C0B0D5FE0}" sibTransId="{E6F1202B-7EE3-4FD8-B6B7-0CD2BE57BCA2}"/>
    <dgm:cxn modelId="{9DE8D65E-BD86-4517-B392-87351D93CD68}" srcId="{0E5E311C-81BD-438C-96D8-560997906FCE}" destId="{AEB7B14B-EBFE-46E1-A77F-8185BFE5263F}" srcOrd="0" destOrd="0" parTransId="{5E2C766D-A4D4-416A-B843-4770CD534DD6}" sibTransId="{4B04EA10-67FB-4FF3-A552-718CCD2029CE}"/>
    <dgm:cxn modelId="{94444BB8-0A6E-43E5-BAAA-B30CEF683F9C}" type="presParOf" srcId="{8C812AD0-11C3-40F1-806B-50053EB2ABF4}" destId="{94C02377-9E2F-411B-8A60-2E3E21AD4978}" srcOrd="0" destOrd="0" presId="urn:microsoft.com/office/officeart/2005/8/layout/process4"/>
    <dgm:cxn modelId="{0A836665-7FCA-444D-A739-665D6C2D0831}" type="presParOf" srcId="{94C02377-9E2F-411B-8A60-2E3E21AD4978}" destId="{822B10E5-076C-4947-8C11-583F82BBF108}" srcOrd="0" destOrd="0" presId="urn:microsoft.com/office/officeart/2005/8/layout/process4"/>
    <dgm:cxn modelId="{351E40F7-7DE2-4D68-BCBC-6C37442F1247}" type="presParOf" srcId="{94C02377-9E2F-411B-8A60-2E3E21AD4978}" destId="{AE71372F-1CD2-47C7-8F3E-1A5146B91BF2}" srcOrd="1" destOrd="0" presId="urn:microsoft.com/office/officeart/2005/8/layout/process4"/>
    <dgm:cxn modelId="{B0966B73-8B86-4749-AB4D-2BEA501C6099}" type="presParOf" srcId="{94C02377-9E2F-411B-8A60-2E3E21AD4978}" destId="{055FB5A4-CD35-4BD3-8FF8-958D68534AC4}" srcOrd="2" destOrd="0" presId="urn:microsoft.com/office/officeart/2005/8/layout/process4"/>
    <dgm:cxn modelId="{488980C4-78ED-49E4-8026-A382D8E1F3B1}" type="presParOf" srcId="{055FB5A4-CD35-4BD3-8FF8-958D68534AC4}" destId="{DB63BFBD-AA3F-4878-8849-A23B6E1CB300}" srcOrd="0" destOrd="0" presId="urn:microsoft.com/office/officeart/2005/8/layout/process4"/>
    <dgm:cxn modelId="{27E7F46F-2FF6-4ACE-918F-535D72ED10FD}" type="presParOf" srcId="{8C812AD0-11C3-40F1-806B-50053EB2ABF4}" destId="{E72F036D-4320-4AE7-879B-DB256FFEA508}" srcOrd="1" destOrd="0" presId="urn:microsoft.com/office/officeart/2005/8/layout/process4"/>
    <dgm:cxn modelId="{99BB286B-26A7-461C-B460-5EEEE0053AE1}" type="presParOf" srcId="{8C812AD0-11C3-40F1-806B-50053EB2ABF4}" destId="{1DC5F54B-9174-4152-B367-9716332B50EF}" srcOrd="2" destOrd="0" presId="urn:microsoft.com/office/officeart/2005/8/layout/process4"/>
    <dgm:cxn modelId="{0E837D9F-3DFE-48B5-9CDE-A98BD242344D}" type="presParOf" srcId="{1DC5F54B-9174-4152-B367-9716332B50EF}" destId="{DABA1323-E79C-4503-AA9F-3B5B098BE125}" srcOrd="0" destOrd="0" presId="urn:microsoft.com/office/officeart/2005/8/layout/process4"/>
    <dgm:cxn modelId="{D45AAB10-170C-46E9-8682-AD2E62FACBBB}" type="presParOf" srcId="{1DC5F54B-9174-4152-B367-9716332B50EF}" destId="{17D41E0A-CEC9-4A90-849C-D5130CD3CBF7}" srcOrd="1" destOrd="0" presId="urn:microsoft.com/office/officeart/2005/8/layout/process4"/>
    <dgm:cxn modelId="{9254030C-FD70-4BF8-9832-C4B6CAD205FD}" type="presParOf" srcId="{1DC5F54B-9174-4152-B367-9716332B50EF}" destId="{E460DE64-238B-4F61-8CDE-488D2C29286D}" srcOrd="2" destOrd="0" presId="urn:microsoft.com/office/officeart/2005/8/layout/process4"/>
    <dgm:cxn modelId="{0263DE42-FD5A-471C-AC0A-5B44A3A5E641}" type="presParOf" srcId="{E460DE64-238B-4F61-8CDE-488D2C29286D}" destId="{5D8249C3-35E5-4495-A544-F4881D5BDB84}" srcOrd="0" destOrd="0" presId="urn:microsoft.com/office/officeart/2005/8/layout/process4"/>
    <dgm:cxn modelId="{3C16DF34-3787-4D16-B682-BCF0D7248271}" type="presParOf" srcId="{8C812AD0-11C3-40F1-806B-50053EB2ABF4}" destId="{21D2AC40-0592-4D92-8D0C-5915239E6D7B}" srcOrd="3" destOrd="0" presId="urn:microsoft.com/office/officeart/2005/8/layout/process4"/>
    <dgm:cxn modelId="{B8F001A7-05C5-4FD4-832D-4362F03C9ABE}" type="presParOf" srcId="{8C812AD0-11C3-40F1-806B-50053EB2ABF4}" destId="{6E195C2B-77B3-4BD5-999A-E2716B9071C9}" srcOrd="4" destOrd="0" presId="urn:microsoft.com/office/officeart/2005/8/layout/process4"/>
    <dgm:cxn modelId="{1CA6A163-5E07-40CA-B706-421F2DA97A31}" type="presParOf" srcId="{6E195C2B-77B3-4BD5-999A-E2716B9071C9}" destId="{78E141E7-5B97-443E-8C9C-F8F2E92A99B3}" srcOrd="0" destOrd="0" presId="urn:microsoft.com/office/officeart/2005/8/layout/process4"/>
    <dgm:cxn modelId="{E58B85FD-84FE-4938-80CB-12EF468730CF}" type="presParOf" srcId="{6E195C2B-77B3-4BD5-999A-E2716B9071C9}" destId="{9F35679C-2585-459D-A79C-E935CAB261AF}" srcOrd="1" destOrd="0" presId="urn:microsoft.com/office/officeart/2005/8/layout/process4"/>
    <dgm:cxn modelId="{10B4E54D-FDF8-4BD9-92B1-7876FD49DA3A}" type="presParOf" srcId="{6E195C2B-77B3-4BD5-999A-E2716B9071C9}" destId="{4D357167-13F9-41FC-83D5-96BED4B9481B}" srcOrd="2" destOrd="0" presId="urn:microsoft.com/office/officeart/2005/8/layout/process4"/>
    <dgm:cxn modelId="{6DC50E6D-AFBA-4FA3-ABCC-D1B6FBE49B2C}" type="presParOf" srcId="{4D357167-13F9-41FC-83D5-96BED4B9481B}" destId="{62C2C53D-1CDB-424C-920A-9551E33ED6FF}" srcOrd="0" destOrd="0" presId="urn:microsoft.com/office/officeart/2005/8/layout/process4"/>
    <dgm:cxn modelId="{5213C771-2AA8-4274-A2ED-4AC94FDE3226}" type="presParOf" srcId="{8C812AD0-11C3-40F1-806B-50053EB2ABF4}" destId="{522F4305-16B7-479E-BB34-A142F7C09229}" srcOrd="5" destOrd="0" presId="urn:microsoft.com/office/officeart/2005/8/layout/process4"/>
    <dgm:cxn modelId="{9D6B9A59-BABB-43BE-A9C1-411BC57FDCB2}" type="presParOf" srcId="{8C812AD0-11C3-40F1-806B-50053EB2ABF4}" destId="{2E52807B-76A5-4CD7-8D3B-6B09B8C321BA}" srcOrd="6" destOrd="0" presId="urn:microsoft.com/office/officeart/2005/8/layout/process4"/>
    <dgm:cxn modelId="{9727BC53-2EA2-4E33-953D-6FCB428539CD}" type="presParOf" srcId="{2E52807B-76A5-4CD7-8D3B-6B09B8C321BA}" destId="{AA3DBD1D-C1B8-4EEC-943E-0CA300A48D23}" srcOrd="0" destOrd="0" presId="urn:microsoft.com/office/officeart/2005/8/layout/process4"/>
    <dgm:cxn modelId="{68C0218A-25C8-4C90-81AF-53293510AAB7}" type="presParOf" srcId="{2E52807B-76A5-4CD7-8D3B-6B09B8C321BA}" destId="{190DDC85-02AE-4E4A-8FE9-ED512D2A12B8}" srcOrd="1" destOrd="0" presId="urn:microsoft.com/office/officeart/2005/8/layout/process4"/>
    <dgm:cxn modelId="{4B615D53-7DFA-4252-B73A-C8E7084D2AB1}" type="presParOf" srcId="{2E52807B-76A5-4CD7-8D3B-6B09B8C321BA}" destId="{5D8C21C0-E3DD-490D-88AB-C1B879648FF6}" srcOrd="2" destOrd="0" presId="urn:microsoft.com/office/officeart/2005/8/layout/process4"/>
    <dgm:cxn modelId="{AF1D6585-98CB-4ADE-96BD-44692F3EC930}" type="presParOf" srcId="{5D8C21C0-E3DD-490D-88AB-C1B879648FF6}" destId="{0B521F35-45D6-41F8-9EBF-4C20487C586A}" srcOrd="0" destOrd="0" presId="urn:microsoft.com/office/officeart/2005/8/layout/process4"/>
    <dgm:cxn modelId="{85C27006-5897-454E-873A-DC336E87ECBE}" type="presParOf" srcId="{8C812AD0-11C3-40F1-806B-50053EB2ABF4}" destId="{1F9EBAFC-3D0B-40B6-912D-E5D29ABD7EC4}" srcOrd="7" destOrd="0" presId="urn:microsoft.com/office/officeart/2005/8/layout/process4"/>
    <dgm:cxn modelId="{FD427E40-7559-40DC-8CAF-661391FF1C95}" type="presParOf" srcId="{8C812AD0-11C3-40F1-806B-50053EB2ABF4}" destId="{4E70348A-9ADA-41EA-BF1F-CF20D05F3DA7}" srcOrd="8" destOrd="0" presId="urn:microsoft.com/office/officeart/2005/8/layout/process4"/>
    <dgm:cxn modelId="{EEF82173-1A0A-4551-8077-D43413BFD1E7}" type="presParOf" srcId="{4E70348A-9ADA-41EA-BF1F-CF20D05F3DA7}" destId="{A8D3FCC3-32B7-439B-92BB-F0912F23E4C1}" srcOrd="0" destOrd="0" presId="urn:microsoft.com/office/officeart/2005/8/layout/process4"/>
    <dgm:cxn modelId="{1361116E-6BE5-4186-A9A7-8847EF7C6461}" type="presParOf" srcId="{4E70348A-9ADA-41EA-BF1F-CF20D05F3DA7}" destId="{CB2553BC-D644-4692-B8F3-F540D5FEAC70}" srcOrd="1" destOrd="0" presId="urn:microsoft.com/office/officeart/2005/8/layout/process4"/>
    <dgm:cxn modelId="{6D965BBD-437E-4CC2-98C7-13B202642281}" type="presParOf" srcId="{4E70348A-9ADA-41EA-BF1F-CF20D05F3DA7}" destId="{A3888A1D-18E3-422E-9C39-C09F3DE0445C}" srcOrd="2" destOrd="0" presId="urn:microsoft.com/office/officeart/2005/8/layout/process4"/>
    <dgm:cxn modelId="{F80EEA88-D291-43D5-B667-857CEFC5EFAB}" type="presParOf" srcId="{A3888A1D-18E3-422E-9C39-C09F3DE0445C}" destId="{31662CBC-8E73-4600-9F80-9593C349CCE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532B204-E611-49D7-A081-F03477A11F53}"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IN"/>
        </a:p>
      </dgm:t>
    </dgm:pt>
    <dgm:pt modelId="{8BCF43E6-1960-48B5-B2EB-99DD960154D9}">
      <dgm:prSet phldrT="[Text]"/>
      <dgm:spPr/>
      <dgm:t>
        <a:bodyPr/>
        <a:lstStyle/>
        <a:p>
          <a:r>
            <a:rPr lang="en-US" b="1" dirty="0"/>
            <a:t>Customer discovery</a:t>
          </a:r>
          <a:endParaRPr lang="en-IN" b="1" dirty="0"/>
        </a:p>
      </dgm:t>
    </dgm:pt>
    <dgm:pt modelId="{FC5ED9EE-F153-4237-8D2F-435B8051ADF1}" type="parTrans" cxnId="{D97A23A0-D67F-488A-A680-96EFA68019B2}">
      <dgm:prSet/>
      <dgm:spPr/>
      <dgm:t>
        <a:bodyPr/>
        <a:lstStyle/>
        <a:p>
          <a:endParaRPr lang="en-IN"/>
        </a:p>
      </dgm:t>
    </dgm:pt>
    <dgm:pt modelId="{2FD4F957-C05A-4A93-A469-D5D487B39CE9}" type="sibTrans" cxnId="{D97A23A0-D67F-488A-A680-96EFA68019B2}">
      <dgm:prSet/>
      <dgm:spPr/>
      <dgm:t>
        <a:bodyPr/>
        <a:lstStyle/>
        <a:p>
          <a:endParaRPr lang="en-IN"/>
        </a:p>
      </dgm:t>
    </dgm:pt>
    <dgm:pt modelId="{EC9AA537-2A92-43E5-822E-9ABAF273D936}">
      <dgm:prSet phldrT="[Text]"/>
      <dgm:spPr/>
      <dgm:t>
        <a:bodyPr/>
        <a:lstStyle/>
        <a:p>
          <a:r>
            <a:rPr lang="en-US" b="1" dirty="0"/>
            <a:t>Customer validation</a:t>
          </a:r>
          <a:endParaRPr lang="en-IN" b="1" dirty="0"/>
        </a:p>
      </dgm:t>
    </dgm:pt>
    <dgm:pt modelId="{3886A856-F109-4D23-9EC3-DBBDD849037E}" type="parTrans" cxnId="{4515A905-5AAF-4E31-A2BF-6B60350D0DE3}">
      <dgm:prSet/>
      <dgm:spPr/>
      <dgm:t>
        <a:bodyPr/>
        <a:lstStyle/>
        <a:p>
          <a:endParaRPr lang="en-IN"/>
        </a:p>
      </dgm:t>
    </dgm:pt>
    <dgm:pt modelId="{F652E955-C36C-413F-B629-6F11C74D2F7C}" type="sibTrans" cxnId="{4515A905-5AAF-4E31-A2BF-6B60350D0DE3}">
      <dgm:prSet/>
      <dgm:spPr/>
      <dgm:t>
        <a:bodyPr/>
        <a:lstStyle/>
        <a:p>
          <a:endParaRPr lang="en-IN"/>
        </a:p>
      </dgm:t>
    </dgm:pt>
    <dgm:pt modelId="{69CC11F3-5484-4D8E-9155-51795B15F761}">
      <dgm:prSet phldrT="[Text]"/>
      <dgm:spPr/>
      <dgm:t>
        <a:bodyPr/>
        <a:lstStyle/>
        <a:p>
          <a:r>
            <a:rPr lang="en-US" b="1" dirty="0"/>
            <a:t>Customer creation</a:t>
          </a:r>
          <a:endParaRPr lang="en-IN" b="1" dirty="0"/>
        </a:p>
      </dgm:t>
    </dgm:pt>
    <dgm:pt modelId="{EF2D5DD5-4067-4F7F-B5EB-7C1C016C8D16}" type="parTrans" cxnId="{DDFE6F1F-BAFA-4000-BF52-23C989109DFF}">
      <dgm:prSet/>
      <dgm:spPr/>
      <dgm:t>
        <a:bodyPr/>
        <a:lstStyle/>
        <a:p>
          <a:endParaRPr lang="en-IN"/>
        </a:p>
      </dgm:t>
    </dgm:pt>
    <dgm:pt modelId="{2168D02E-164B-4122-84D6-FF30D516B77F}" type="sibTrans" cxnId="{DDFE6F1F-BAFA-4000-BF52-23C989109DFF}">
      <dgm:prSet/>
      <dgm:spPr/>
      <dgm:t>
        <a:bodyPr/>
        <a:lstStyle/>
        <a:p>
          <a:endParaRPr lang="en-IN"/>
        </a:p>
      </dgm:t>
    </dgm:pt>
    <dgm:pt modelId="{145225B4-A072-4EDB-AB5B-21FC7CD6D4F5}">
      <dgm:prSet phldrT="[Text]"/>
      <dgm:spPr/>
      <dgm:t>
        <a:bodyPr/>
        <a:lstStyle/>
        <a:p>
          <a:r>
            <a:rPr lang="en-US" b="1" i="1" dirty="0"/>
            <a:t>Company building</a:t>
          </a:r>
          <a:endParaRPr lang="en-IN" b="1" i="1" dirty="0"/>
        </a:p>
      </dgm:t>
    </dgm:pt>
    <dgm:pt modelId="{E5FCC459-DF17-4CCE-8274-E7ED91A1C096}" type="parTrans" cxnId="{EA5C1CC5-CBF7-4C12-B9F1-38142083FB3F}">
      <dgm:prSet/>
      <dgm:spPr/>
      <dgm:t>
        <a:bodyPr/>
        <a:lstStyle/>
        <a:p>
          <a:endParaRPr lang="en-IN"/>
        </a:p>
      </dgm:t>
    </dgm:pt>
    <dgm:pt modelId="{B092E40D-4A8E-4AB4-9599-2E1A060810D8}" type="sibTrans" cxnId="{EA5C1CC5-CBF7-4C12-B9F1-38142083FB3F}">
      <dgm:prSet/>
      <dgm:spPr/>
      <dgm:t>
        <a:bodyPr/>
        <a:lstStyle/>
        <a:p>
          <a:endParaRPr lang="en-IN"/>
        </a:p>
      </dgm:t>
    </dgm:pt>
    <dgm:pt modelId="{26C8BC95-59AD-4047-B8A6-1ABCD49D2316}" type="pres">
      <dgm:prSet presAssocID="{C532B204-E611-49D7-A081-F03477A11F53}" presName="Name0" presStyleCnt="0">
        <dgm:presLayoutVars>
          <dgm:chMax val="11"/>
          <dgm:chPref val="11"/>
          <dgm:dir/>
          <dgm:resizeHandles/>
        </dgm:presLayoutVars>
      </dgm:prSet>
      <dgm:spPr/>
      <dgm:t>
        <a:bodyPr/>
        <a:lstStyle/>
        <a:p>
          <a:endParaRPr lang="en-IN"/>
        </a:p>
      </dgm:t>
    </dgm:pt>
    <dgm:pt modelId="{C7856169-31FF-402E-8C8D-1DD6D70A1DDE}" type="pres">
      <dgm:prSet presAssocID="{145225B4-A072-4EDB-AB5B-21FC7CD6D4F5}" presName="Accent4" presStyleCnt="0"/>
      <dgm:spPr/>
    </dgm:pt>
    <dgm:pt modelId="{24A13CB1-37BD-476E-A5E2-91EF9B1EAA86}" type="pres">
      <dgm:prSet presAssocID="{145225B4-A072-4EDB-AB5B-21FC7CD6D4F5}" presName="Accent" presStyleLbl="node1" presStyleIdx="0" presStyleCnt="4"/>
      <dgm:spPr/>
    </dgm:pt>
    <dgm:pt modelId="{24CCD232-4AF8-4D40-8C45-CAA5896F23BE}" type="pres">
      <dgm:prSet presAssocID="{145225B4-A072-4EDB-AB5B-21FC7CD6D4F5}" presName="ParentBackground4" presStyleCnt="0"/>
      <dgm:spPr/>
    </dgm:pt>
    <dgm:pt modelId="{D45EA966-8529-4CE6-B369-7DF2953D6AF5}" type="pres">
      <dgm:prSet presAssocID="{145225B4-A072-4EDB-AB5B-21FC7CD6D4F5}" presName="ParentBackground" presStyleLbl="fgAcc1" presStyleIdx="0" presStyleCnt="4"/>
      <dgm:spPr/>
      <dgm:t>
        <a:bodyPr/>
        <a:lstStyle/>
        <a:p>
          <a:endParaRPr lang="en-IN"/>
        </a:p>
      </dgm:t>
    </dgm:pt>
    <dgm:pt modelId="{FA4577B2-60F7-4E0C-AFCC-2ADC417F42DF}" type="pres">
      <dgm:prSet presAssocID="{145225B4-A072-4EDB-AB5B-21FC7CD6D4F5}" presName="Parent4" presStyleLbl="revTx" presStyleIdx="0" presStyleCnt="0">
        <dgm:presLayoutVars>
          <dgm:chMax val="1"/>
          <dgm:chPref val="1"/>
          <dgm:bulletEnabled val="1"/>
        </dgm:presLayoutVars>
      </dgm:prSet>
      <dgm:spPr/>
      <dgm:t>
        <a:bodyPr/>
        <a:lstStyle/>
        <a:p>
          <a:endParaRPr lang="en-IN"/>
        </a:p>
      </dgm:t>
    </dgm:pt>
    <dgm:pt modelId="{25C0CF92-FA23-46D0-9D44-2C11754C43DF}" type="pres">
      <dgm:prSet presAssocID="{69CC11F3-5484-4D8E-9155-51795B15F761}" presName="Accent3" presStyleCnt="0"/>
      <dgm:spPr/>
    </dgm:pt>
    <dgm:pt modelId="{5613CCD4-25A9-45A2-A1DC-E43379AD2E76}" type="pres">
      <dgm:prSet presAssocID="{69CC11F3-5484-4D8E-9155-51795B15F761}" presName="Accent" presStyleLbl="node1" presStyleIdx="1" presStyleCnt="4"/>
      <dgm:spPr/>
    </dgm:pt>
    <dgm:pt modelId="{FEA936B1-F500-480F-8E6C-BE5594662204}" type="pres">
      <dgm:prSet presAssocID="{69CC11F3-5484-4D8E-9155-51795B15F761}" presName="ParentBackground3" presStyleCnt="0"/>
      <dgm:spPr/>
    </dgm:pt>
    <dgm:pt modelId="{DC9EA95C-C122-440E-8215-6BE3A6762E6B}" type="pres">
      <dgm:prSet presAssocID="{69CC11F3-5484-4D8E-9155-51795B15F761}" presName="ParentBackground" presStyleLbl="fgAcc1" presStyleIdx="1" presStyleCnt="4"/>
      <dgm:spPr/>
      <dgm:t>
        <a:bodyPr/>
        <a:lstStyle/>
        <a:p>
          <a:endParaRPr lang="en-IN"/>
        </a:p>
      </dgm:t>
    </dgm:pt>
    <dgm:pt modelId="{3F1110D4-CBC7-4FF0-9E37-91937FD39C50}" type="pres">
      <dgm:prSet presAssocID="{69CC11F3-5484-4D8E-9155-51795B15F761}" presName="Parent3" presStyleLbl="revTx" presStyleIdx="0" presStyleCnt="0">
        <dgm:presLayoutVars>
          <dgm:chMax val="1"/>
          <dgm:chPref val="1"/>
          <dgm:bulletEnabled val="1"/>
        </dgm:presLayoutVars>
      </dgm:prSet>
      <dgm:spPr/>
      <dgm:t>
        <a:bodyPr/>
        <a:lstStyle/>
        <a:p>
          <a:endParaRPr lang="en-IN"/>
        </a:p>
      </dgm:t>
    </dgm:pt>
    <dgm:pt modelId="{A86ADF2A-C77D-4D75-9EA8-E4A3A7A38433}" type="pres">
      <dgm:prSet presAssocID="{EC9AA537-2A92-43E5-822E-9ABAF273D936}" presName="Accent2" presStyleCnt="0"/>
      <dgm:spPr/>
    </dgm:pt>
    <dgm:pt modelId="{5EE7F09B-D4D6-44C3-A01A-29B12BA519F6}" type="pres">
      <dgm:prSet presAssocID="{EC9AA537-2A92-43E5-822E-9ABAF273D936}" presName="Accent" presStyleLbl="node1" presStyleIdx="2" presStyleCnt="4"/>
      <dgm:spPr/>
    </dgm:pt>
    <dgm:pt modelId="{30D9E118-FAC1-4C9C-8336-3CC69A387770}" type="pres">
      <dgm:prSet presAssocID="{EC9AA537-2A92-43E5-822E-9ABAF273D936}" presName="ParentBackground2" presStyleCnt="0"/>
      <dgm:spPr/>
    </dgm:pt>
    <dgm:pt modelId="{E552C122-58C3-4F00-B015-14929494CC89}" type="pres">
      <dgm:prSet presAssocID="{EC9AA537-2A92-43E5-822E-9ABAF273D936}" presName="ParentBackground" presStyleLbl="fgAcc1" presStyleIdx="2" presStyleCnt="4"/>
      <dgm:spPr/>
      <dgm:t>
        <a:bodyPr/>
        <a:lstStyle/>
        <a:p>
          <a:endParaRPr lang="en-IN"/>
        </a:p>
      </dgm:t>
    </dgm:pt>
    <dgm:pt modelId="{D7859F5B-715F-43E8-93C6-9FD3E88858BA}" type="pres">
      <dgm:prSet presAssocID="{EC9AA537-2A92-43E5-822E-9ABAF273D936}" presName="Parent2" presStyleLbl="revTx" presStyleIdx="0" presStyleCnt="0">
        <dgm:presLayoutVars>
          <dgm:chMax val="1"/>
          <dgm:chPref val="1"/>
          <dgm:bulletEnabled val="1"/>
        </dgm:presLayoutVars>
      </dgm:prSet>
      <dgm:spPr/>
      <dgm:t>
        <a:bodyPr/>
        <a:lstStyle/>
        <a:p>
          <a:endParaRPr lang="en-IN"/>
        </a:p>
      </dgm:t>
    </dgm:pt>
    <dgm:pt modelId="{337619F6-5FA5-4F42-B474-EB0125A31FE2}" type="pres">
      <dgm:prSet presAssocID="{8BCF43E6-1960-48B5-B2EB-99DD960154D9}" presName="Accent1" presStyleCnt="0"/>
      <dgm:spPr/>
    </dgm:pt>
    <dgm:pt modelId="{2F096BB3-13FA-43EA-84A1-87857B921917}" type="pres">
      <dgm:prSet presAssocID="{8BCF43E6-1960-48B5-B2EB-99DD960154D9}" presName="Accent" presStyleLbl="node1" presStyleIdx="3" presStyleCnt="4"/>
      <dgm:spPr/>
    </dgm:pt>
    <dgm:pt modelId="{5A881918-2B6D-412A-A0B8-08A2216021AC}" type="pres">
      <dgm:prSet presAssocID="{8BCF43E6-1960-48B5-B2EB-99DD960154D9}" presName="ParentBackground1" presStyleCnt="0"/>
      <dgm:spPr/>
    </dgm:pt>
    <dgm:pt modelId="{00A0B0B4-22F4-4730-80AD-839DD1991B02}" type="pres">
      <dgm:prSet presAssocID="{8BCF43E6-1960-48B5-B2EB-99DD960154D9}" presName="ParentBackground" presStyleLbl="fgAcc1" presStyleIdx="3" presStyleCnt="4"/>
      <dgm:spPr/>
      <dgm:t>
        <a:bodyPr/>
        <a:lstStyle/>
        <a:p>
          <a:endParaRPr lang="en-IN"/>
        </a:p>
      </dgm:t>
    </dgm:pt>
    <dgm:pt modelId="{5A8EB3E2-5222-4984-BCD0-8C30E52ECD46}" type="pres">
      <dgm:prSet presAssocID="{8BCF43E6-1960-48B5-B2EB-99DD960154D9}" presName="Parent1" presStyleLbl="revTx" presStyleIdx="0" presStyleCnt="0">
        <dgm:presLayoutVars>
          <dgm:chMax val="1"/>
          <dgm:chPref val="1"/>
          <dgm:bulletEnabled val="1"/>
        </dgm:presLayoutVars>
      </dgm:prSet>
      <dgm:spPr/>
      <dgm:t>
        <a:bodyPr/>
        <a:lstStyle/>
        <a:p>
          <a:endParaRPr lang="en-IN"/>
        </a:p>
      </dgm:t>
    </dgm:pt>
  </dgm:ptLst>
  <dgm:cxnLst>
    <dgm:cxn modelId="{EC295C11-A5E1-4640-9957-0A1A076D439A}" type="presOf" srcId="{69CC11F3-5484-4D8E-9155-51795B15F761}" destId="{3F1110D4-CBC7-4FF0-9E37-91937FD39C50}" srcOrd="1" destOrd="0" presId="urn:microsoft.com/office/officeart/2011/layout/CircleProcess"/>
    <dgm:cxn modelId="{DDFE6F1F-BAFA-4000-BF52-23C989109DFF}" srcId="{C532B204-E611-49D7-A081-F03477A11F53}" destId="{69CC11F3-5484-4D8E-9155-51795B15F761}" srcOrd="2" destOrd="0" parTransId="{EF2D5DD5-4067-4F7F-B5EB-7C1C016C8D16}" sibTransId="{2168D02E-164B-4122-84D6-FF30D516B77F}"/>
    <dgm:cxn modelId="{D97A23A0-D67F-488A-A680-96EFA68019B2}" srcId="{C532B204-E611-49D7-A081-F03477A11F53}" destId="{8BCF43E6-1960-48B5-B2EB-99DD960154D9}" srcOrd="0" destOrd="0" parTransId="{FC5ED9EE-F153-4237-8D2F-435B8051ADF1}" sibTransId="{2FD4F957-C05A-4A93-A469-D5D487B39CE9}"/>
    <dgm:cxn modelId="{8ECBA5BB-21D4-4B16-9A0C-0E2CA2C74C7E}" type="presOf" srcId="{69CC11F3-5484-4D8E-9155-51795B15F761}" destId="{DC9EA95C-C122-440E-8215-6BE3A6762E6B}" srcOrd="0" destOrd="0" presId="urn:microsoft.com/office/officeart/2011/layout/CircleProcess"/>
    <dgm:cxn modelId="{1CC55C8F-4D57-47F6-9302-B04047101716}" type="presOf" srcId="{EC9AA537-2A92-43E5-822E-9ABAF273D936}" destId="{D7859F5B-715F-43E8-93C6-9FD3E88858BA}" srcOrd="1" destOrd="0" presId="urn:microsoft.com/office/officeart/2011/layout/CircleProcess"/>
    <dgm:cxn modelId="{5B9B5EAF-1C23-48BC-9960-03E01A82121D}" type="presOf" srcId="{8BCF43E6-1960-48B5-B2EB-99DD960154D9}" destId="{00A0B0B4-22F4-4730-80AD-839DD1991B02}" srcOrd="0" destOrd="0" presId="urn:microsoft.com/office/officeart/2011/layout/CircleProcess"/>
    <dgm:cxn modelId="{EA5C1CC5-CBF7-4C12-B9F1-38142083FB3F}" srcId="{C532B204-E611-49D7-A081-F03477A11F53}" destId="{145225B4-A072-4EDB-AB5B-21FC7CD6D4F5}" srcOrd="3" destOrd="0" parTransId="{E5FCC459-DF17-4CCE-8274-E7ED91A1C096}" sibTransId="{B092E40D-4A8E-4AB4-9599-2E1A060810D8}"/>
    <dgm:cxn modelId="{05455E35-6EC1-4D1E-9C41-73E7FF782DBB}" type="presOf" srcId="{C532B204-E611-49D7-A081-F03477A11F53}" destId="{26C8BC95-59AD-4047-B8A6-1ABCD49D2316}" srcOrd="0" destOrd="0" presId="urn:microsoft.com/office/officeart/2011/layout/CircleProcess"/>
    <dgm:cxn modelId="{4515A905-5AAF-4E31-A2BF-6B60350D0DE3}" srcId="{C532B204-E611-49D7-A081-F03477A11F53}" destId="{EC9AA537-2A92-43E5-822E-9ABAF273D936}" srcOrd="1" destOrd="0" parTransId="{3886A856-F109-4D23-9EC3-DBBDD849037E}" sibTransId="{F652E955-C36C-413F-B629-6F11C74D2F7C}"/>
    <dgm:cxn modelId="{D2A611D0-8D73-4C8B-8956-755966779CD6}" type="presOf" srcId="{145225B4-A072-4EDB-AB5B-21FC7CD6D4F5}" destId="{FA4577B2-60F7-4E0C-AFCC-2ADC417F42DF}" srcOrd="1" destOrd="0" presId="urn:microsoft.com/office/officeart/2011/layout/CircleProcess"/>
    <dgm:cxn modelId="{B3B20FB2-44B8-48A1-AFD9-742AC82ED49A}" type="presOf" srcId="{8BCF43E6-1960-48B5-B2EB-99DD960154D9}" destId="{5A8EB3E2-5222-4984-BCD0-8C30E52ECD46}" srcOrd="1" destOrd="0" presId="urn:microsoft.com/office/officeart/2011/layout/CircleProcess"/>
    <dgm:cxn modelId="{CD419C2E-ED64-4DD5-ADB4-E7C2EAAD8FF8}" type="presOf" srcId="{EC9AA537-2A92-43E5-822E-9ABAF273D936}" destId="{E552C122-58C3-4F00-B015-14929494CC89}" srcOrd="0" destOrd="0" presId="urn:microsoft.com/office/officeart/2011/layout/CircleProcess"/>
    <dgm:cxn modelId="{E277220E-CC03-4C2D-9B05-D8C28B961849}" type="presOf" srcId="{145225B4-A072-4EDB-AB5B-21FC7CD6D4F5}" destId="{D45EA966-8529-4CE6-B369-7DF2953D6AF5}" srcOrd="0" destOrd="0" presId="urn:microsoft.com/office/officeart/2011/layout/CircleProcess"/>
    <dgm:cxn modelId="{CCEEC9D4-442D-4BD2-8623-FD5C834A35E8}" type="presParOf" srcId="{26C8BC95-59AD-4047-B8A6-1ABCD49D2316}" destId="{C7856169-31FF-402E-8C8D-1DD6D70A1DDE}" srcOrd="0" destOrd="0" presId="urn:microsoft.com/office/officeart/2011/layout/CircleProcess"/>
    <dgm:cxn modelId="{CA52EACC-B5B8-44D2-81BA-CD4D36675A16}" type="presParOf" srcId="{C7856169-31FF-402E-8C8D-1DD6D70A1DDE}" destId="{24A13CB1-37BD-476E-A5E2-91EF9B1EAA86}" srcOrd="0" destOrd="0" presId="urn:microsoft.com/office/officeart/2011/layout/CircleProcess"/>
    <dgm:cxn modelId="{86B7865E-1A19-4DD2-8A25-DEF726F51B1A}" type="presParOf" srcId="{26C8BC95-59AD-4047-B8A6-1ABCD49D2316}" destId="{24CCD232-4AF8-4D40-8C45-CAA5896F23BE}" srcOrd="1" destOrd="0" presId="urn:microsoft.com/office/officeart/2011/layout/CircleProcess"/>
    <dgm:cxn modelId="{B0FCADCE-F93B-444F-9ABC-010BE22B04A7}" type="presParOf" srcId="{24CCD232-4AF8-4D40-8C45-CAA5896F23BE}" destId="{D45EA966-8529-4CE6-B369-7DF2953D6AF5}" srcOrd="0" destOrd="0" presId="urn:microsoft.com/office/officeart/2011/layout/CircleProcess"/>
    <dgm:cxn modelId="{19450B77-253A-4A40-9579-BE73E313CE27}" type="presParOf" srcId="{26C8BC95-59AD-4047-B8A6-1ABCD49D2316}" destId="{FA4577B2-60F7-4E0C-AFCC-2ADC417F42DF}" srcOrd="2" destOrd="0" presId="urn:microsoft.com/office/officeart/2011/layout/CircleProcess"/>
    <dgm:cxn modelId="{580136BC-9CCB-418E-9B31-7BA3E0B9C601}" type="presParOf" srcId="{26C8BC95-59AD-4047-B8A6-1ABCD49D2316}" destId="{25C0CF92-FA23-46D0-9D44-2C11754C43DF}" srcOrd="3" destOrd="0" presId="urn:microsoft.com/office/officeart/2011/layout/CircleProcess"/>
    <dgm:cxn modelId="{CEA4D5B4-5299-4FC7-91CC-9BE2C7D83644}" type="presParOf" srcId="{25C0CF92-FA23-46D0-9D44-2C11754C43DF}" destId="{5613CCD4-25A9-45A2-A1DC-E43379AD2E76}" srcOrd="0" destOrd="0" presId="urn:microsoft.com/office/officeart/2011/layout/CircleProcess"/>
    <dgm:cxn modelId="{20CAA28E-F23D-4F1F-A5B5-8F72DA254844}" type="presParOf" srcId="{26C8BC95-59AD-4047-B8A6-1ABCD49D2316}" destId="{FEA936B1-F500-480F-8E6C-BE5594662204}" srcOrd="4" destOrd="0" presId="urn:microsoft.com/office/officeart/2011/layout/CircleProcess"/>
    <dgm:cxn modelId="{3852922C-9090-430B-9D3D-E4435EA09A6C}" type="presParOf" srcId="{FEA936B1-F500-480F-8E6C-BE5594662204}" destId="{DC9EA95C-C122-440E-8215-6BE3A6762E6B}" srcOrd="0" destOrd="0" presId="urn:microsoft.com/office/officeart/2011/layout/CircleProcess"/>
    <dgm:cxn modelId="{E753372F-3252-4E18-9FD8-7262239215B3}" type="presParOf" srcId="{26C8BC95-59AD-4047-B8A6-1ABCD49D2316}" destId="{3F1110D4-CBC7-4FF0-9E37-91937FD39C50}" srcOrd="5" destOrd="0" presId="urn:microsoft.com/office/officeart/2011/layout/CircleProcess"/>
    <dgm:cxn modelId="{D8A0C937-20AD-4FD1-8CBA-1B8BFCC02932}" type="presParOf" srcId="{26C8BC95-59AD-4047-B8A6-1ABCD49D2316}" destId="{A86ADF2A-C77D-4D75-9EA8-E4A3A7A38433}" srcOrd="6" destOrd="0" presId="urn:microsoft.com/office/officeart/2011/layout/CircleProcess"/>
    <dgm:cxn modelId="{446C4886-F6AD-4C20-AA7A-9D7D3AF9B92A}" type="presParOf" srcId="{A86ADF2A-C77D-4D75-9EA8-E4A3A7A38433}" destId="{5EE7F09B-D4D6-44C3-A01A-29B12BA519F6}" srcOrd="0" destOrd="0" presId="urn:microsoft.com/office/officeart/2011/layout/CircleProcess"/>
    <dgm:cxn modelId="{820EE156-D43D-465D-B6A8-BDE58BE8FB73}" type="presParOf" srcId="{26C8BC95-59AD-4047-B8A6-1ABCD49D2316}" destId="{30D9E118-FAC1-4C9C-8336-3CC69A387770}" srcOrd="7" destOrd="0" presId="urn:microsoft.com/office/officeart/2011/layout/CircleProcess"/>
    <dgm:cxn modelId="{FE074C2A-50BD-4257-A8B5-F7170A3D1A6A}" type="presParOf" srcId="{30D9E118-FAC1-4C9C-8336-3CC69A387770}" destId="{E552C122-58C3-4F00-B015-14929494CC89}" srcOrd="0" destOrd="0" presId="urn:microsoft.com/office/officeart/2011/layout/CircleProcess"/>
    <dgm:cxn modelId="{6FEA7C5D-BBA1-4086-B208-9F25E9E3C90F}" type="presParOf" srcId="{26C8BC95-59AD-4047-B8A6-1ABCD49D2316}" destId="{D7859F5B-715F-43E8-93C6-9FD3E88858BA}" srcOrd="8" destOrd="0" presId="urn:microsoft.com/office/officeart/2011/layout/CircleProcess"/>
    <dgm:cxn modelId="{01999FF0-A294-4132-97C3-0850CFD02E10}" type="presParOf" srcId="{26C8BC95-59AD-4047-B8A6-1ABCD49D2316}" destId="{337619F6-5FA5-4F42-B474-EB0125A31FE2}" srcOrd="9" destOrd="0" presId="urn:microsoft.com/office/officeart/2011/layout/CircleProcess"/>
    <dgm:cxn modelId="{A76816ED-FDA2-4BE2-83FD-C091D1F472F4}" type="presParOf" srcId="{337619F6-5FA5-4F42-B474-EB0125A31FE2}" destId="{2F096BB3-13FA-43EA-84A1-87857B921917}" srcOrd="0" destOrd="0" presId="urn:microsoft.com/office/officeart/2011/layout/CircleProcess"/>
    <dgm:cxn modelId="{435AF1F9-4F87-4260-B11B-C02387E6D1DE}" type="presParOf" srcId="{26C8BC95-59AD-4047-B8A6-1ABCD49D2316}" destId="{5A881918-2B6D-412A-A0B8-08A2216021AC}" srcOrd="10" destOrd="0" presId="urn:microsoft.com/office/officeart/2011/layout/CircleProcess"/>
    <dgm:cxn modelId="{9CBC6C1B-D8AB-4204-BB55-6A8BC2A8FBBD}" type="presParOf" srcId="{5A881918-2B6D-412A-A0B8-08A2216021AC}" destId="{00A0B0B4-22F4-4730-80AD-839DD1991B02}" srcOrd="0" destOrd="0" presId="urn:microsoft.com/office/officeart/2011/layout/CircleProcess"/>
    <dgm:cxn modelId="{56D102C8-3618-42B9-BA33-813CB3A5C3D1}" type="presParOf" srcId="{26C8BC95-59AD-4047-B8A6-1ABCD49D2316}" destId="{5A8EB3E2-5222-4984-BCD0-8C30E52ECD46}"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BB238-EE4F-4E8D-8839-C0F07FBFACD7}">
      <dsp:nvSpPr>
        <dsp:cNvPr id="0" name=""/>
        <dsp:cNvSpPr/>
      </dsp:nvSpPr>
      <dsp:spPr>
        <a:xfrm>
          <a:off x="0" y="0"/>
          <a:ext cx="8127995" cy="2261577"/>
        </a:xfrm>
        <a:prstGeom prst="rightArrow">
          <a:avLst/>
        </a:prstGeom>
        <a:gradFill rotWithShape="0">
          <a:gsLst>
            <a:gs pos="0">
              <a:schemeClr val="accent1">
                <a:tint val="40000"/>
                <a:hueOff val="0"/>
                <a:satOff val="0"/>
                <a:lumOff val="0"/>
                <a:alphaOff val="0"/>
                <a:tint val="100000"/>
                <a:shade val="100000"/>
                <a:satMod val="130000"/>
              </a:schemeClr>
            </a:gs>
            <a:gs pos="100000">
              <a:schemeClr val="accent1">
                <a:tint val="40000"/>
                <a:hueOff val="0"/>
                <a:satOff val="0"/>
                <a:lumOff val="0"/>
                <a:alphaOff val="0"/>
                <a:tint val="50000"/>
                <a:shade val="100000"/>
                <a:satMod val="350000"/>
              </a:schemeClr>
            </a:gs>
          </a:gsLst>
          <a:lin ang="16200000" scaled="0"/>
        </a:gradFill>
        <a:ln>
          <a:solidFill>
            <a:schemeClr val="accent1"/>
          </a:solid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60073CE8-E7EB-45B0-9B4D-9E903A1C61DC}">
      <dsp:nvSpPr>
        <dsp:cNvPr id="0" name=""/>
        <dsp:cNvSpPr/>
      </dsp:nvSpPr>
      <dsp:spPr>
        <a:xfrm>
          <a:off x="1314" y="678473"/>
          <a:ext cx="1257324" cy="90463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002060"/>
              </a:solidFill>
            </a:rPr>
            <a:t>Research</a:t>
          </a:r>
          <a:endParaRPr lang="en-IN" sz="1800" b="1" kern="1200" dirty="0">
            <a:solidFill>
              <a:srgbClr val="002060"/>
            </a:solidFill>
          </a:endParaRPr>
        </a:p>
      </dsp:txBody>
      <dsp:txXfrm>
        <a:off x="45474" y="722633"/>
        <a:ext cx="1169004" cy="816310"/>
      </dsp:txXfrm>
    </dsp:sp>
    <dsp:sp modelId="{2F5AE181-FC2B-45E9-BB95-E4D22A89F6DE}">
      <dsp:nvSpPr>
        <dsp:cNvPr id="0" name=""/>
        <dsp:cNvSpPr/>
      </dsp:nvSpPr>
      <dsp:spPr>
        <a:xfrm>
          <a:off x="1374923" y="678473"/>
          <a:ext cx="1257324" cy="90463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002060"/>
              </a:solidFill>
            </a:rPr>
            <a:t>Analyze</a:t>
          </a:r>
          <a:endParaRPr lang="en-IN" sz="1800" b="1" kern="1200" dirty="0">
            <a:solidFill>
              <a:srgbClr val="002060"/>
            </a:solidFill>
          </a:endParaRPr>
        </a:p>
      </dsp:txBody>
      <dsp:txXfrm>
        <a:off x="1419083" y="722633"/>
        <a:ext cx="1169004" cy="816310"/>
      </dsp:txXfrm>
    </dsp:sp>
    <dsp:sp modelId="{093AE0BA-257F-4D53-A612-1674F2B1FF53}">
      <dsp:nvSpPr>
        <dsp:cNvPr id="0" name=""/>
        <dsp:cNvSpPr/>
      </dsp:nvSpPr>
      <dsp:spPr>
        <a:xfrm>
          <a:off x="2748533" y="678473"/>
          <a:ext cx="1257324" cy="90463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002060"/>
              </a:solidFill>
            </a:rPr>
            <a:t>Plan</a:t>
          </a:r>
          <a:endParaRPr lang="en-IN" sz="1800" b="1" kern="1200" dirty="0">
            <a:solidFill>
              <a:srgbClr val="002060"/>
            </a:solidFill>
          </a:endParaRPr>
        </a:p>
      </dsp:txBody>
      <dsp:txXfrm>
        <a:off x="2792693" y="722633"/>
        <a:ext cx="1169004" cy="816310"/>
      </dsp:txXfrm>
    </dsp:sp>
    <dsp:sp modelId="{6C1B0AF5-004D-45F5-AAD2-8FC7046A8135}">
      <dsp:nvSpPr>
        <dsp:cNvPr id="0" name=""/>
        <dsp:cNvSpPr/>
      </dsp:nvSpPr>
      <dsp:spPr>
        <a:xfrm>
          <a:off x="4122142" y="678473"/>
          <a:ext cx="1257324" cy="90463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002060"/>
              </a:solidFill>
            </a:rPr>
            <a:t>Budget</a:t>
          </a:r>
          <a:endParaRPr lang="en-IN" sz="1800" b="1" kern="1200" dirty="0">
            <a:solidFill>
              <a:srgbClr val="002060"/>
            </a:solidFill>
          </a:endParaRPr>
        </a:p>
      </dsp:txBody>
      <dsp:txXfrm>
        <a:off x="4166302" y="722633"/>
        <a:ext cx="1169004" cy="816310"/>
      </dsp:txXfrm>
    </dsp:sp>
    <dsp:sp modelId="{77F49C0D-CEC0-4B9E-AE90-045D55F6ED5A}">
      <dsp:nvSpPr>
        <dsp:cNvPr id="0" name=""/>
        <dsp:cNvSpPr/>
      </dsp:nvSpPr>
      <dsp:spPr>
        <a:xfrm>
          <a:off x="5495751" y="678473"/>
          <a:ext cx="1257324" cy="90463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002060"/>
              </a:solidFill>
            </a:rPr>
            <a:t>Execute</a:t>
          </a:r>
          <a:endParaRPr lang="en-IN" sz="1800" b="1" kern="1200" dirty="0">
            <a:solidFill>
              <a:srgbClr val="002060"/>
            </a:solidFill>
          </a:endParaRPr>
        </a:p>
      </dsp:txBody>
      <dsp:txXfrm>
        <a:off x="5539911" y="722633"/>
        <a:ext cx="1169004" cy="816310"/>
      </dsp:txXfrm>
    </dsp:sp>
    <dsp:sp modelId="{9E4C96A3-C55F-415C-9A80-96073F1A6F86}">
      <dsp:nvSpPr>
        <dsp:cNvPr id="0" name=""/>
        <dsp:cNvSpPr/>
      </dsp:nvSpPr>
      <dsp:spPr>
        <a:xfrm>
          <a:off x="6869360" y="678473"/>
          <a:ext cx="1257324" cy="90463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002060"/>
              </a:solidFill>
            </a:rPr>
            <a:t>validate</a:t>
          </a:r>
          <a:endParaRPr lang="en-IN" sz="1800" b="1" kern="1200" dirty="0">
            <a:solidFill>
              <a:srgbClr val="002060"/>
            </a:solidFill>
          </a:endParaRPr>
        </a:p>
      </dsp:txBody>
      <dsp:txXfrm>
        <a:off x="6913520" y="722633"/>
        <a:ext cx="1169004" cy="816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557EE-1CC7-476F-A9F8-13218080A29A}">
      <dsp:nvSpPr>
        <dsp:cNvPr id="0" name=""/>
        <dsp:cNvSpPr/>
      </dsp:nvSpPr>
      <dsp:spPr>
        <a:xfrm>
          <a:off x="3620539" y="1097"/>
          <a:ext cx="1284203" cy="1284203"/>
        </a:xfrm>
        <a:prstGeom prst="ellipse">
          <a:avLst/>
        </a:prstGeom>
        <a:solidFill>
          <a:srgbClr val="002060"/>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rgbClr val="FFC000"/>
              </a:solidFill>
            </a:rPr>
            <a:t>Build</a:t>
          </a:r>
          <a:endParaRPr lang="en-IN" sz="1600" b="1" kern="1200" dirty="0">
            <a:solidFill>
              <a:srgbClr val="FFC000"/>
            </a:solidFill>
          </a:endParaRPr>
        </a:p>
      </dsp:txBody>
      <dsp:txXfrm>
        <a:off x="3808606" y="189164"/>
        <a:ext cx="908069" cy="908069"/>
      </dsp:txXfrm>
    </dsp:sp>
    <dsp:sp modelId="{FCC50851-FB7A-40F3-9046-CCE133170F9B}">
      <dsp:nvSpPr>
        <dsp:cNvPr id="0" name=""/>
        <dsp:cNvSpPr/>
      </dsp:nvSpPr>
      <dsp:spPr>
        <a:xfrm rot="2700000">
          <a:off x="4766958" y="1101755"/>
          <a:ext cx="341896" cy="433418"/>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IN" sz="1900" kern="1200"/>
        </a:p>
      </dsp:txBody>
      <dsp:txXfrm>
        <a:off x="4781979" y="1152175"/>
        <a:ext cx="239327" cy="260050"/>
      </dsp:txXfrm>
    </dsp:sp>
    <dsp:sp modelId="{DE0B514C-86C9-418E-91E3-3E46CCCECAB1}">
      <dsp:nvSpPr>
        <dsp:cNvPr id="0" name=""/>
        <dsp:cNvSpPr/>
      </dsp:nvSpPr>
      <dsp:spPr>
        <a:xfrm>
          <a:off x="4984754" y="1365312"/>
          <a:ext cx="1284203" cy="1284203"/>
        </a:xfrm>
        <a:prstGeom prst="ellipse">
          <a:avLst/>
        </a:prstGeom>
        <a:solidFill>
          <a:srgbClr val="002060"/>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rgbClr val="FFC000"/>
              </a:solidFill>
            </a:rPr>
            <a:t>Launch</a:t>
          </a:r>
          <a:endParaRPr lang="en-IN" sz="1600" b="1" kern="1200" dirty="0">
            <a:solidFill>
              <a:srgbClr val="FFC000"/>
            </a:solidFill>
          </a:endParaRPr>
        </a:p>
      </dsp:txBody>
      <dsp:txXfrm>
        <a:off x="5172821" y="1553379"/>
        <a:ext cx="908069" cy="908069"/>
      </dsp:txXfrm>
    </dsp:sp>
    <dsp:sp modelId="{F226C9A2-0210-40FD-93C3-B96045DD1F00}">
      <dsp:nvSpPr>
        <dsp:cNvPr id="0" name=""/>
        <dsp:cNvSpPr/>
      </dsp:nvSpPr>
      <dsp:spPr>
        <a:xfrm rot="8100000">
          <a:off x="4780642" y="2465970"/>
          <a:ext cx="341896" cy="433418"/>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IN" sz="1900" kern="1200"/>
        </a:p>
      </dsp:txBody>
      <dsp:txXfrm rot="10800000">
        <a:off x="4868190" y="2516390"/>
        <a:ext cx="239327" cy="260050"/>
      </dsp:txXfrm>
    </dsp:sp>
    <dsp:sp modelId="{1D6E76FC-3C7A-4B90-85E6-256E027EA4EE}">
      <dsp:nvSpPr>
        <dsp:cNvPr id="0" name=""/>
        <dsp:cNvSpPr/>
      </dsp:nvSpPr>
      <dsp:spPr>
        <a:xfrm>
          <a:off x="3620539" y="2729527"/>
          <a:ext cx="1284203" cy="1284203"/>
        </a:xfrm>
        <a:prstGeom prst="ellipse">
          <a:avLst/>
        </a:prstGeom>
        <a:solidFill>
          <a:srgbClr val="002060"/>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rgbClr val="FFC000"/>
              </a:solidFill>
            </a:rPr>
            <a:t>Evaluate</a:t>
          </a:r>
          <a:endParaRPr lang="en-IN" sz="1600" b="1" kern="1200" dirty="0">
            <a:solidFill>
              <a:srgbClr val="FFC000"/>
            </a:solidFill>
          </a:endParaRPr>
        </a:p>
      </dsp:txBody>
      <dsp:txXfrm>
        <a:off x="3808606" y="2917594"/>
        <a:ext cx="908069" cy="908069"/>
      </dsp:txXfrm>
    </dsp:sp>
    <dsp:sp modelId="{4ADD6C1E-7933-4959-8BCD-A751945DD45E}">
      <dsp:nvSpPr>
        <dsp:cNvPr id="0" name=""/>
        <dsp:cNvSpPr/>
      </dsp:nvSpPr>
      <dsp:spPr>
        <a:xfrm rot="13500000">
          <a:off x="3416427" y="2479654"/>
          <a:ext cx="341896" cy="433418"/>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IN" sz="1900" kern="1200"/>
        </a:p>
      </dsp:txBody>
      <dsp:txXfrm rot="10800000">
        <a:off x="3503975" y="2602602"/>
        <a:ext cx="239327" cy="260050"/>
      </dsp:txXfrm>
    </dsp:sp>
    <dsp:sp modelId="{BDCBE7F6-4365-46D5-86F2-C6EBB16AA92D}">
      <dsp:nvSpPr>
        <dsp:cNvPr id="0" name=""/>
        <dsp:cNvSpPr/>
      </dsp:nvSpPr>
      <dsp:spPr>
        <a:xfrm>
          <a:off x="2256323" y="1365312"/>
          <a:ext cx="1284203" cy="1284203"/>
        </a:xfrm>
        <a:prstGeom prst="ellipse">
          <a:avLst/>
        </a:prstGeom>
        <a:solidFill>
          <a:srgbClr val="002060"/>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rgbClr val="FFC000"/>
              </a:solidFill>
            </a:rPr>
            <a:t>Adopt</a:t>
          </a:r>
          <a:endParaRPr lang="en-IN" sz="1600" b="1" kern="1200" dirty="0">
            <a:solidFill>
              <a:srgbClr val="FFC000"/>
            </a:solidFill>
          </a:endParaRPr>
        </a:p>
      </dsp:txBody>
      <dsp:txXfrm>
        <a:off x="2444390" y="1553379"/>
        <a:ext cx="908069" cy="908069"/>
      </dsp:txXfrm>
    </dsp:sp>
    <dsp:sp modelId="{75D053B8-BFFB-4CAB-92E6-6EA4961F72F5}">
      <dsp:nvSpPr>
        <dsp:cNvPr id="0" name=""/>
        <dsp:cNvSpPr/>
      </dsp:nvSpPr>
      <dsp:spPr>
        <a:xfrm rot="18900000">
          <a:off x="3402742" y="1115439"/>
          <a:ext cx="341896" cy="433418"/>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IN" sz="1900" kern="1200"/>
        </a:p>
      </dsp:txBody>
      <dsp:txXfrm>
        <a:off x="3417763" y="1238387"/>
        <a:ext cx="239327" cy="260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EA5ED-6500-4038-9023-9EBDFA821386}">
      <dsp:nvSpPr>
        <dsp:cNvPr id="0" name=""/>
        <dsp:cNvSpPr/>
      </dsp:nvSpPr>
      <dsp:spPr>
        <a:xfrm>
          <a:off x="2449067" y="-4488"/>
          <a:ext cx="5617464" cy="5617464"/>
        </a:xfrm>
        <a:prstGeom prst="circularArrow">
          <a:avLst>
            <a:gd name="adj1" fmla="val 5274"/>
            <a:gd name="adj2" fmla="val 312630"/>
            <a:gd name="adj3" fmla="val 14202414"/>
            <a:gd name="adj4" fmla="val 17142083"/>
            <a:gd name="adj5" fmla="val 5477"/>
          </a:avLst>
        </a:prstGeom>
        <a:solidFill>
          <a:schemeClr val="accent1">
            <a:tint val="40000"/>
            <a:hueOff val="0"/>
            <a:satOff val="0"/>
            <a:lumOff val="0"/>
            <a:alphaOff val="0"/>
          </a:schemeClr>
        </a:solidFill>
        <a:ln>
          <a:solidFill>
            <a:srgbClr val="0090C5"/>
          </a:solidFill>
        </a:ln>
        <a:effectLst/>
      </dsp:spPr>
      <dsp:style>
        <a:lnRef idx="0">
          <a:scrgbClr r="0" g="0" b="0"/>
        </a:lnRef>
        <a:fillRef idx="1">
          <a:scrgbClr r="0" g="0" b="0"/>
        </a:fillRef>
        <a:effectRef idx="0">
          <a:scrgbClr r="0" g="0" b="0"/>
        </a:effectRef>
        <a:fontRef idx="minor"/>
      </dsp:style>
    </dsp:sp>
    <dsp:sp modelId="{37C06CEB-82D3-4CA1-99FD-9AAECF1D1A44}">
      <dsp:nvSpPr>
        <dsp:cNvPr id="0" name=""/>
        <dsp:cNvSpPr/>
      </dsp:nvSpPr>
      <dsp:spPr>
        <a:xfrm>
          <a:off x="4174405" y="1971"/>
          <a:ext cx="2166788" cy="1083394"/>
        </a:xfrm>
        <a:prstGeom prst="roundRect">
          <a:avLst/>
        </a:prstGeom>
        <a:solidFill>
          <a:srgbClr val="002060">
            <a:alpha val="89804"/>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Identify pain </a:t>
          </a:r>
          <a:endParaRPr lang="en-IN" sz="2000" kern="1200" dirty="0"/>
        </a:p>
      </dsp:txBody>
      <dsp:txXfrm>
        <a:off x="4227292" y="54858"/>
        <a:ext cx="2061014" cy="977620"/>
      </dsp:txXfrm>
    </dsp:sp>
    <dsp:sp modelId="{C9D0C7FF-12A9-4061-B5AB-63127DADBE1E}">
      <dsp:nvSpPr>
        <dsp:cNvPr id="0" name=""/>
        <dsp:cNvSpPr/>
      </dsp:nvSpPr>
      <dsp:spPr>
        <a:xfrm>
          <a:off x="6147982" y="1141416"/>
          <a:ext cx="2166788" cy="1083394"/>
        </a:xfrm>
        <a:prstGeom prst="roundRect">
          <a:avLst/>
        </a:prstGeom>
        <a:solidFill>
          <a:srgbClr val="002060">
            <a:alpha val="89804"/>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Define the problem</a:t>
          </a:r>
          <a:endParaRPr lang="en-IN" sz="2000" kern="1200" dirty="0"/>
        </a:p>
      </dsp:txBody>
      <dsp:txXfrm>
        <a:off x="6200869" y="1194303"/>
        <a:ext cx="2061014" cy="977620"/>
      </dsp:txXfrm>
    </dsp:sp>
    <dsp:sp modelId="{585923CD-00B6-4579-96B1-7FB67B482408}">
      <dsp:nvSpPr>
        <dsp:cNvPr id="0" name=""/>
        <dsp:cNvSpPr/>
      </dsp:nvSpPr>
      <dsp:spPr>
        <a:xfrm>
          <a:off x="6315260" y="3331093"/>
          <a:ext cx="2166788" cy="1083394"/>
        </a:xfrm>
        <a:prstGeom prst="roundRect">
          <a:avLst/>
        </a:prstGeom>
        <a:solidFill>
          <a:srgbClr val="002060">
            <a:alpha val="89804"/>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Ideate possible solution</a:t>
          </a:r>
          <a:endParaRPr lang="en-IN" sz="2000" kern="1200" dirty="0"/>
        </a:p>
      </dsp:txBody>
      <dsp:txXfrm>
        <a:off x="6368147" y="3383980"/>
        <a:ext cx="2061014" cy="977620"/>
      </dsp:txXfrm>
    </dsp:sp>
    <dsp:sp modelId="{56F67BDA-1E9C-4F84-B7FA-A83DA037BFB9}">
      <dsp:nvSpPr>
        <dsp:cNvPr id="0" name=""/>
        <dsp:cNvSpPr/>
      </dsp:nvSpPr>
      <dsp:spPr>
        <a:xfrm>
          <a:off x="4174405" y="4559751"/>
          <a:ext cx="2166788" cy="1083394"/>
        </a:xfrm>
        <a:prstGeom prst="roundRect">
          <a:avLst/>
        </a:prstGeom>
        <a:solidFill>
          <a:srgbClr val="002060">
            <a:alpha val="89804"/>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Prototype selected idea</a:t>
          </a:r>
          <a:endParaRPr lang="en-IN" sz="2000" kern="1200" dirty="0"/>
        </a:p>
      </dsp:txBody>
      <dsp:txXfrm>
        <a:off x="4227292" y="4612638"/>
        <a:ext cx="2061014" cy="977620"/>
      </dsp:txXfrm>
    </dsp:sp>
    <dsp:sp modelId="{823A3DC0-ADA5-470D-9945-A7B7D01D8419}">
      <dsp:nvSpPr>
        <dsp:cNvPr id="0" name=""/>
        <dsp:cNvSpPr/>
      </dsp:nvSpPr>
      <dsp:spPr>
        <a:xfrm>
          <a:off x="2156220" y="3323694"/>
          <a:ext cx="2166788" cy="1083394"/>
        </a:xfrm>
        <a:prstGeom prst="roundRect">
          <a:avLst/>
        </a:prstGeom>
        <a:solidFill>
          <a:srgbClr val="002060">
            <a:alpha val="89804"/>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Evaluate prototype</a:t>
          </a:r>
          <a:endParaRPr lang="en-IN" sz="2000" kern="1200" dirty="0"/>
        </a:p>
      </dsp:txBody>
      <dsp:txXfrm>
        <a:off x="2209107" y="3376581"/>
        <a:ext cx="2061014" cy="977620"/>
      </dsp:txXfrm>
    </dsp:sp>
    <dsp:sp modelId="{D2A6627E-89E7-462E-A91A-67D15F17398C}">
      <dsp:nvSpPr>
        <dsp:cNvPr id="0" name=""/>
        <dsp:cNvSpPr/>
      </dsp:nvSpPr>
      <dsp:spPr>
        <a:xfrm>
          <a:off x="2200828" y="1141416"/>
          <a:ext cx="2166788" cy="1083394"/>
        </a:xfrm>
        <a:prstGeom prst="roundRect">
          <a:avLst/>
        </a:prstGeom>
        <a:solidFill>
          <a:srgbClr val="002060">
            <a:alpha val="89804"/>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Redesign based on feedback from users</a:t>
          </a:r>
          <a:endParaRPr lang="en-IN" sz="2000" kern="1200" dirty="0"/>
        </a:p>
      </dsp:txBody>
      <dsp:txXfrm>
        <a:off x="2253715" y="1194303"/>
        <a:ext cx="2061014" cy="9776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1372F-1CD2-47C7-8F3E-1A5146B91BF2}">
      <dsp:nvSpPr>
        <dsp:cNvPr id="0" name=""/>
        <dsp:cNvSpPr/>
      </dsp:nvSpPr>
      <dsp:spPr>
        <a:xfrm>
          <a:off x="0" y="4652753"/>
          <a:ext cx="6655126" cy="7633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TEST</a:t>
          </a:r>
          <a:endParaRPr lang="en-IN" sz="1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a:off x="0" y="4652753"/>
        <a:ext cx="6655126" cy="412194"/>
      </dsp:txXfrm>
    </dsp:sp>
    <dsp:sp modelId="{DB63BFBD-AA3F-4878-8849-A23B6E1CB300}">
      <dsp:nvSpPr>
        <dsp:cNvPr id="0" name=""/>
        <dsp:cNvSpPr/>
      </dsp:nvSpPr>
      <dsp:spPr>
        <a:xfrm>
          <a:off x="0" y="5049681"/>
          <a:ext cx="6655126" cy="35112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Garner positive and negative feedback from users</a:t>
          </a:r>
          <a:endParaRPr lang="en-IN" sz="1600" kern="1200" dirty="0"/>
        </a:p>
      </dsp:txBody>
      <dsp:txXfrm>
        <a:off x="0" y="5049681"/>
        <a:ext cx="6655126" cy="351128"/>
      </dsp:txXfrm>
    </dsp:sp>
    <dsp:sp modelId="{17D41E0A-CEC9-4A90-849C-D5130CD3CBF7}">
      <dsp:nvSpPr>
        <dsp:cNvPr id="0" name=""/>
        <dsp:cNvSpPr/>
      </dsp:nvSpPr>
      <dsp:spPr>
        <a:xfrm rot="10800000">
          <a:off x="0" y="3490212"/>
          <a:ext cx="6655126" cy="117399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PROTOTYPE</a:t>
          </a:r>
          <a:endParaRPr lang="en-IN" sz="1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rot="-10800000">
        <a:off x="0" y="3490212"/>
        <a:ext cx="6655126" cy="412070"/>
      </dsp:txXfrm>
    </dsp:sp>
    <dsp:sp modelId="{5D8249C3-35E5-4495-A544-F4881D5BDB84}">
      <dsp:nvSpPr>
        <dsp:cNvPr id="0" name=""/>
        <dsp:cNvSpPr/>
      </dsp:nvSpPr>
      <dsp:spPr>
        <a:xfrm>
          <a:off x="0" y="3902283"/>
          <a:ext cx="6655126" cy="35102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Create a visual representation of several promising concepts</a:t>
          </a:r>
          <a:endParaRPr lang="en-IN" sz="1600" kern="1200" dirty="0"/>
        </a:p>
      </dsp:txBody>
      <dsp:txXfrm>
        <a:off x="0" y="3902283"/>
        <a:ext cx="6655126" cy="351023"/>
      </dsp:txXfrm>
    </dsp:sp>
    <dsp:sp modelId="{9F35679C-2585-459D-A79C-E935CAB261AF}">
      <dsp:nvSpPr>
        <dsp:cNvPr id="0" name=""/>
        <dsp:cNvSpPr/>
      </dsp:nvSpPr>
      <dsp:spPr>
        <a:xfrm rot="10800000">
          <a:off x="0" y="2327672"/>
          <a:ext cx="6655126" cy="117399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IDEATE</a:t>
          </a:r>
          <a:endParaRPr lang="en-IN" sz="1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rot="-10800000">
        <a:off x="0" y="2327672"/>
        <a:ext cx="6655126" cy="412070"/>
      </dsp:txXfrm>
    </dsp:sp>
    <dsp:sp modelId="{62C2C53D-1CDB-424C-920A-9551E33ED6FF}">
      <dsp:nvSpPr>
        <dsp:cNvPr id="0" name=""/>
        <dsp:cNvSpPr/>
      </dsp:nvSpPr>
      <dsp:spPr>
        <a:xfrm>
          <a:off x="0" y="2739742"/>
          <a:ext cx="6655126" cy="35102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Brainstorm a diverse array of possible solutions</a:t>
          </a:r>
          <a:endParaRPr lang="en-IN" sz="1600" kern="1200" dirty="0"/>
        </a:p>
      </dsp:txBody>
      <dsp:txXfrm>
        <a:off x="0" y="2739742"/>
        <a:ext cx="6655126" cy="351023"/>
      </dsp:txXfrm>
    </dsp:sp>
    <dsp:sp modelId="{190DDC85-02AE-4E4A-8FE9-ED512D2A12B8}">
      <dsp:nvSpPr>
        <dsp:cNvPr id="0" name=""/>
        <dsp:cNvSpPr/>
      </dsp:nvSpPr>
      <dsp:spPr>
        <a:xfrm rot="10800000">
          <a:off x="0" y="1165131"/>
          <a:ext cx="6655126" cy="117399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DEFINE</a:t>
          </a:r>
          <a:endParaRPr lang="en-IN" sz="1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rot="-10800000">
        <a:off x="0" y="1165131"/>
        <a:ext cx="6655126" cy="412070"/>
      </dsp:txXfrm>
    </dsp:sp>
    <dsp:sp modelId="{0B521F35-45D6-41F8-9EBF-4C20487C586A}">
      <dsp:nvSpPr>
        <dsp:cNvPr id="0" name=""/>
        <dsp:cNvSpPr/>
      </dsp:nvSpPr>
      <dsp:spPr>
        <a:xfrm>
          <a:off x="0" y="1577201"/>
          <a:ext cx="6655126" cy="35102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Generate insights and define the problem(s) to be solved</a:t>
          </a:r>
          <a:endParaRPr lang="en-IN" sz="1600" kern="1200" dirty="0"/>
        </a:p>
      </dsp:txBody>
      <dsp:txXfrm>
        <a:off x="0" y="1577201"/>
        <a:ext cx="6655126" cy="351023"/>
      </dsp:txXfrm>
    </dsp:sp>
    <dsp:sp modelId="{CB2553BC-D644-4692-B8F3-F540D5FEAC70}">
      <dsp:nvSpPr>
        <dsp:cNvPr id="0" name=""/>
        <dsp:cNvSpPr/>
      </dsp:nvSpPr>
      <dsp:spPr>
        <a:xfrm rot="10800000">
          <a:off x="0" y="2590"/>
          <a:ext cx="6655126" cy="117399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EMPATHY</a:t>
          </a:r>
          <a:endParaRPr lang="en-IN" sz="1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rot="-10800000">
        <a:off x="0" y="2590"/>
        <a:ext cx="6655126" cy="412070"/>
      </dsp:txXfrm>
    </dsp:sp>
    <dsp:sp modelId="{31662CBC-8E73-4600-9F80-9593C349CCE1}">
      <dsp:nvSpPr>
        <dsp:cNvPr id="0" name=""/>
        <dsp:cNvSpPr/>
      </dsp:nvSpPr>
      <dsp:spPr>
        <a:xfrm>
          <a:off x="0" y="414661"/>
          <a:ext cx="6655126" cy="35102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Observe and interview users in their natural environment, know their pain by suffering it</a:t>
          </a:r>
          <a:endParaRPr lang="en-IN" sz="1600" kern="1200" dirty="0"/>
        </a:p>
      </dsp:txBody>
      <dsp:txXfrm>
        <a:off x="0" y="414661"/>
        <a:ext cx="6655126" cy="3510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1833A-D5A8-492F-BDED-B3C8FCE597B9}">
      <dsp:nvSpPr>
        <dsp:cNvPr id="0" name=""/>
        <dsp:cNvSpPr/>
      </dsp:nvSpPr>
      <dsp:spPr>
        <a:xfrm>
          <a:off x="455828" y="0"/>
          <a:ext cx="5166055" cy="2088007"/>
        </a:xfrm>
        <a:prstGeom prst="rightArrow">
          <a:avLst/>
        </a:prstGeom>
        <a:solidFill>
          <a:schemeClr val="accent1">
            <a:tint val="40000"/>
            <a:hueOff val="0"/>
            <a:satOff val="0"/>
            <a:lumOff val="0"/>
            <a:alphaOff val="0"/>
          </a:schemeClr>
        </a:solidFill>
        <a:ln>
          <a:solidFill>
            <a:schemeClr val="accent1"/>
          </a:solidFill>
        </a:ln>
        <a:effectLst/>
      </dsp:spPr>
      <dsp:style>
        <a:lnRef idx="0">
          <a:scrgbClr r="0" g="0" b="0"/>
        </a:lnRef>
        <a:fillRef idx="1">
          <a:scrgbClr r="0" g="0" b="0"/>
        </a:fillRef>
        <a:effectRef idx="0">
          <a:scrgbClr r="0" g="0" b="0"/>
        </a:effectRef>
        <a:fontRef idx="minor"/>
      </dsp:style>
    </dsp:sp>
    <dsp:sp modelId="{F50E752A-D230-45AE-9572-F74AC28F2E06}">
      <dsp:nvSpPr>
        <dsp:cNvPr id="0" name=""/>
        <dsp:cNvSpPr/>
      </dsp:nvSpPr>
      <dsp:spPr>
        <a:xfrm>
          <a:off x="6528" y="626402"/>
          <a:ext cx="1956263" cy="8352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Invention</a:t>
          </a:r>
          <a:endParaRPr lang="en-IN" sz="2000" kern="1200" dirty="0"/>
        </a:p>
      </dsp:txBody>
      <dsp:txXfrm>
        <a:off x="47299" y="667173"/>
        <a:ext cx="1874721" cy="753660"/>
      </dsp:txXfrm>
    </dsp:sp>
    <dsp:sp modelId="{F0FA073A-6930-4260-A0E7-C9E3D56ACBEB}">
      <dsp:nvSpPr>
        <dsp:cNvPr id="0" name=""/>
        <dsp:cNvSpPr/>
      </dsp:nvSpPr>
      <dsp:spPr>
        <a:xfrm>
          <a:off x="2060724" y="626402"/>
          <a:ext cx="1956263" cy="8352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The creation of something new</a:t>
          </a:r>
          <a:endParaRPr lang="en-IN" sz="2000" kern="1200" dirty="0"/>
        </a:p>
      </dsp:txBody>
      <dsp:txXfrm>
        <a:off x="2101495" y="667173"/>
        <a:ext cx="1874721" cy="753660"/>
      </dsp:txXfrm>
    </dsp:sp>
    <dsp:sp modelId="{62D68C96-CBDF-46FF-A13A-E4DCBDB76E1D}">
      <dsp:nvSpPr>
        <dsp:cNvPr id="0" name=""/>
        <dsp:cNvSpPr/>
      </dsp:nvSpPr>
      <dsp:spPr>
        <a:xfrm>
          <a:off x="4114919" y="626402"/>
          <a:ext cx="1956263" cy="83520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a:t>Results in new knowledge</a:t>
          </a:r>
          <a:endParaRPr lang="en-IN" sz="2000" kern="1200" dirty="0"/>
        </a:p>
      </dsp:txBody>
      <dsp:txXfrm>
        <a:off x="4155690" y="667173"/>
        <a:ext cx="1874721" cy="7536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887D3-615F-46E6-BA5A-91C3CC3FB82D}">
      <dsp:nvSpPr>
        <dsp:cNvPr id="0" name=""/>
        <dsp:cNvSpPr/>
      </dsp:nvSpPr>
      <dsp:spPr>
        <a:xfrm>
          <a:off x="465658" y="0"/>
          <a:ext cx="5277459" cy="2203704"/>
        </a:xfrm>
        <a:prstGeom prst="rightArrow">
          <a:avLst/>
        </a:prstGeom>
        <a:solidFill>
          <a:schemeClr val="accent1">
            <a:tint val="40000"/>
            <a:hueOff val="0"/>
            <a:satOff val="0"/>
            <a:lumOff val="0"/>
            <a:alphaOff val="0"/>
          </a:schemeClr>
        </a:solidFill>
        <a:ln>
          <a:solidFill>
            <a:schemeClr val="accent1"/>
          </a:solidFill>
        </a:ln>
        <a:effectLst/>
      </dsp:spPr>
      <dsp:style>
        <a:lnRef idx="0">
          <a:scrgbClr r="0" g="0" b="0"/>
        </a:lnRef>
        <a:fillRef idx="1">
          <a:scrgbClr r="0" g="0" b="0"/>
        </a:fillRef>
        <a:effectRef idx="0">
          <a:scrgbClr r="0" g="0" b="0"/>
        </a:effectRef>
        <a:fontRef idx="minor"/>
      </dsp:style>
    </dsp:sp>
    <dsp:sp modelId="{54389415-533C-473C-9EB3-292F60E99AC0}">
      <dsp:nvSpPr>
        <dsp:cNvPr id="0" name=""/>
        <dsp:cNvSpPr/>
      </dsp:nvSpPr>
      <dsp:spPr>
        <a:xfrm>
          <a:off x="56755" y="679604"/>
          <a:ext cx="1862632" cy="8814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Innovation</a:t>
          </a:r>
          <a:endParaRPr lang="en-IN" sz="1600" kern="1200" dirty="0"/>
        </a:p>
      </dsp:txBody>
      <dsp:txXfrm>
        <a:off x="99785" y="722634"/>
        <a:ext cx="1776572" cy="795421"/>
      </dsp:txXfrm>
    </dsp:sp>
    <dsp:sp modelId="{83CCA2C2-BC15-4848-9C1E-E2A082D5B276}">
      <dsp:nvSpPr>
        <dsp:cNvPr id="0" name=""/>
        <dsp:cNvSpPr/>
      </dsp:nvSpPr>
      <dsp:spPr>
        <a:xfrm>
          <a:off x="2087679" y="661111"/>
          <a:ext cx="2033417" cy="8814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Transformation of an idea into useful application</a:t>
          </a:r>
          <a:endParaRPr lang="en-IN" sz="1600" kern="1200" dirty="0"/>
        </a:p>
      </dsp:txBody>
      <dsp:txXfrm>
        <a:off x="2130709" y="704141"/>
        <a:ext cx="1947357" cy="795421"/>
      </dsp:txXfrm>
    </dsp:sp>
    <dsp:sp modelId="{5EE608EF-0DAB-4A20-905E-07BAF98B2318}">
      <dsp:nvSpPr>
        <dsp:cNvPr id="0" name=""/>
        <dsp:cNvSpPr/>
      </dsp:nvSpPr>
      <dsp:spPr>
        <a:xfrm>
          <a:off x="4218260" y="661111"/>
          <a:ext cx="1862632" cy="88148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Results in new product / service/ process</a:t>
          </a:r>
          <a:endParaRPr lang="en-IN" sz="1600" kern="1200" dirty="0"/>
        </a:p>
      </dsp:txBody>
      <dsp:txXfrm>
        <a:off x="4261290" y="704141"/>
        <a:ext cx="1776572" cy="7954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AB00E-1DB9-46F3-811E-31231A31B63A}">
      <dsp:nvSpPr>
        <dsp:cNvPr id="0" name=""/>
        <dsp:cNvSpPr/>
      </dsp:nvSpPr>
      <dsp:spPr>
        <a:xfrm>
          <a:off x="2615138" y="-307456"/>
          <a:ext cx="2039833" cy="195901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70000"/>
            </a:lnSpc>
            <a:spcBef>
              <a:spcPct val="0"/>
            </a:spcBef>
            <a:spcAft>
              <a:spcPts val="0"/>
            </a:spcAft>
          </a:pPr>
          <a:r>
            <a:rPr lang="en-US" sz="1800" kern="1200" dirty="0">
              <a:latin typeface="Bahnschrift Condensed" panose="020B0502040204020203" pitchFamily="34" charset="0"/>
            </a:rPr>
            <a:t>Step 1</a:t>
          </a:r>
        </a:p>
        <a:p>
          <a:pPr lvl="0" algn="ctr" defTabSz="800100">
            <a:lnSpc>
              <a:spcPct val="70000"/>
            </a:lnSpc>
            <a:spcBef>
              <a:spcPct val="0"/>
            </a:spcBef>
            <a:spcAft>
              <a:spcPts val="0"/>
            </a:spcAft>
          </a:pPr>
          <a:r>
            <a:rPr lang="en-US" sz="3200" b="1" kern="1200" dirty="0">
              <a:latin typeface="Bahnschrift Condensed" panose="020B0502040204020203" pitchFamily="34" charset="0"/>
            </a:rPr>
            <a:t>Define</a:t>
          </a:r>
        </a:p>
        <a:p>
          <a:pPr lvl="0" algn="ctr" defTabSz="800100">
            <a:lnSpc>
              <a:spcPct val="70000"/>
            </a:lnSpc>
            <a:spcBef>
              <a:spcPct val="0"/>
            </a:spcBef>
            <a:spcAft>
              <a:spcPts val="0"/>
            </a:spcAft>
          </a:pPr>
          <a:r>
            <a:rPr lang="en-US" sz="1800" kern="1200" dirty="0">
              <a:latin typeface="Bahnschrift Condensed" panose="020B0502040204020203" pitchFamily="34" charset="0"/>
            </a:rPr>
            <a:t>The problem</a:t>
          </a:r>
          <a:endParaRPr lang="en-IN" sz="1800" kern="1200" dirty="0">
            <a:latin typeface="Bahnschrift Condensed" panose="020B0502040204020203" pitchFamily="34" charset="0"/>
          </a:endParaRPr>
        </a:p>
      </dsp:txBody>
      <dsp:txXfrm>
        <a:off x="2913865" y="-20565"/>
        <a:ext cx="1442379" cy="1385233"/>
      </dsp:txXfrm>
    </dsp:sp>
    <dsp:sp modelId="{65960696-3F0F-4ABC-ADA9-765F4BF2A1A2}">
      <dsp:nvSpPr>
        <dsp:cNvPr id="0" name=""/>
        <dsp:cNvSpPr/>
      </dsp:nvSpPr>
      <dsp:spPr>
        <a:xfrm rot="12600000">
          <a:off x="4469126" y="938128"/>
          <a:ext cx="30986" cy="4488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IN" sz="2000" kern="1200"/>
        </a:p>
      </dsp:txBody>
      <dsp:txXfrm rot="10800000">
        <a:off x="4477799" y="1030219"/>
        <a:ext cx="21690" cy="269302"/>
      </dsp:txXfrm>
    </dsp:sp>
    <dsp:sp modelId="{A9AB75B2-C7D3-4B4A-869F-B2509B81B854}">
      <dsp:nvSpPr>
        <dsp:cNvPr id="0" name=""/>
        <dsp:cNvSpPr/>
      </dsp:nvSpPr>
      <dsp:spPr>
        <a:xfrm>
          <a:off x="4310774" y="645913"/>
          <a:ext cx="2108295" cy="20497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70000"/>
            </a:lnSpc>
            <a:spcBef>
              <a:spcPct val="0"/>
            </a:spcBef>
            <a:spcAft>
              <a:spcPts val="0"/>
            </a:spcAft>
          </a:pPr>
          <a:r>
            <a:rPr lang="en-US" sz="1600" kern="1200" dirty="0">
              <a:latin typeface="Bahnschrift Condensed" panose="020B0502040204020203" pitchFamily="34" charset="0"/>
            </a:rPr>
            <a:t>Step 2</a:t>
          </a:r>
        </a:p>
        <a:p>
          <a:pPr lvl="0" algn="ctr" defTabSz="711200">
            <a:lnSpc>
              <a:spcPct val="70000"/>
            </a:lnSpc>
            <a:spcBef>
              <a:spcPct val="0"/>
            </a:spcBef>
            <a:spcAft>
              <a:spcPts val="0"/>
            </a:spcAft>
          </a:pPr>
          <a:r>
            <a:rPr lang="en-US" sz="2800" b="1" kern="1200" dirty="0">
              <a:latin typeface="Bahnschrift Condensed" panose="020B0502040204020203" pitchFamily="34" charset="0"/>
            </a:rPr>
            <a:t>Collect</a:t>
          </a:r>
        </a:p>
        <a:p>
          <a:pPr lvl="0" algn="ctr" defTabSz="711200">
            <a:lnSpc>
              <a:spcPct val="70000"/>
            </a:lnSpc>
            <a:spcBef>
              <a:spcPct val="0"/>
            </a:spcBef>
            <a:spcAft>
              <a:spcPts val="0"/>
            </a:spcAft>
          </a:pPr>
          <a:r>
            <a:rPr lang="en-US" sz="1600" kern="1200" dirty="0">
              <a:latin typeface="Bahnschrift Condensed" panose="020B0502040204020203" pitchFamily="34" charset="0"/>
            </a:rPr>
            <a:t>information</a:t>
          </a:r>
          <a:endParaRPr lang="en-IN" sz="1600" kern="1200" dirty="0">
            <a:latin typeface="Bahnschrift Condensed" panose="020B0502040204020203" pitchFamily="34" charset="0"/>
          </a:endParaRPr>
        </a:p>
      </dsp:txBody>
      <dsp:txXfrm>
        <a:off x="4619527" y="946092"/>
        <a:ext cx="1490789" cy="1449395"/>
      </dsp:txXfrm>
    </dsp:sp>
    <dsp:sp modelId="{090947A5-E928-487B-A624-A6BA09C4F72A}">
      <dsp:nvSpPr>
        <dsp:cNvPr id="0" name=""/>
        <dsp:cNvSpPr/>
      </dsp:nvSpPr>
      <dsp:spPr>
        <a:xfrm rot="16200000">
          <a:off x="5328252" y="2404135"/>
          <a:ext cx="73340" cy="4488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IN" sz="2000" kern="1200"/>
        </a:p>
      </dsp:txBody>
      <dsp:txXfrm>
        <a:off x="5339253" y="2504903"/>
        <a:ext cx="51338" cy="269302"/>
      </dsp:txXfrm>
    </dsp:sp>
    <dsp:sp modelId="{3F6FE006-CD31-4CB0-B2C9-A031F17BD3EA}">
      <dsp:nvSpPr>
        <dsp:cNvPr id="0" name=""/>
        <dsp:cNvSpPr/>
      </dsp:nvSpPr>
      <dsp:spPr>
        <a:xfrm>
          <a:off x="4217230" y="2557288"/>
          <a:ext cx="2295384" cy="222196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70000"/>
            </a:lnSpc>
            <a:spcBef>
              <a:spcPct val="0"/>
            </a:spcBef>
            <a:spcAft>
              <a:spcPts val="0"/>
            </a:spcAft>
          </a:pPr>
          <a:r>
            <a:rPr lang="en-US" sz="1600" kern="1200" dirty="0">
              <a:latin typeface="Bahnschrift Condensed" panose="020B0502040204020203" pitchFamily="34" charset="0"/>
            </a:rPr>
            <a:t>Step 3</a:t>
          </a:r>
        </a:p>
        <a:p>
          <a:pPr lvl="0" algn="ctr" defTabSz="711200">
            <a:lnSpc>
              <a:spcPct val="70000"/>
            </a:lnSpc>
            <a:spcBef>
              <a:spcPct val="0"/>
            </a:spcBef>
            <a:spcAft>
              <a:spcPts val="0"/>
            </a:spcAft>
          </a:pPr>
          <a:r>
            <a:rPr lang="en-US" sz="2000" b="1" kern="1200" dirty="0">
              <a:latin typeface="Bahnschrift Condensed" panose="020B0502040204020203" pitchFamily="34" charset="0"/>
            </a:rPr>
            <a:t>Brainstorm </a:t>
          </a:r>
        </a:p>
        <a:p>
          <a:pPr lvl="0" algn="ctr" defTabSz="711200">
            <a:lnSpc>
              <a:spcPct val="70000"/>
            </a:lnSpc>
            <a:spcBef>
              <a:spcPct val="0"/>
            </a:spcBef>
            <a:spcAft>
              <a:spcPts val="0"/>
            </a:spcAft>
          </a:pPr>
          <a:r>
            <a:rPr lang="en-US" sz="2000" b="1" kern="1200" dirty="0">
              <a:latin typeface="Bahnschrift Condensed" panose="020B0502040204020203" pitchFamily="34" charset="0"/>
            </a:rPr>
            <a:t>&amp; </a:t>
          </a:r>
          <a:r>
            <a:rPr lang="en-US" sz="2000" b="1" kern="1200" dirty="0" err="1">
              <a:latin typeface="Bahnschrift Condensed" panose="020B0502040204020203" pitchFamily="34" charset="0"/>
            </a:rPr>
            <a:t>analyse</a:t>
          </a:r>
          <a:endParaRPr lang="en-US" sz="2000" b="1" kern="1200" dirty="0">
            <a:latin typeface="Bahnschrift Condensed" panose="020B0502040204020203" pitchFamily="34" charset="0"/>
          </a:endParaRPr>
        </a:p>
        <a:p>
          <a:pPr lvl="0" algn="ctr" defTabSz="711200">
            <a:lnSpc>
              <a:spcPct val="70000"/>
            </a:lnSpc>
            <a:spcBef>
              <a:spcPct val="0"/>
            </a:spcBef>
            <a:spcAft>
              <a:spcPts val="0"/>
            </a:spcAft>
          </a:pPr>
          <a:r>
            <a:rPr lang="en-US" sz="1800" kern="1200" dirty="0">
              <a:latin typeface="Bahnschrift Condensed" panose="020B0502040204020203" pitchFamily="34" charset="0"/>
            </a:rPr>
            <a:t>ideas</a:t>
          </a:r>
          <a:endParaRPr lang="en-IN" sz="1800" kern="1200" dirty="0">
            <a:latin typeface="Bahnschrift Condensed" panose="020B0502040204020203" pitchFamily="34" charset="0"/>
          </a:endParaRPr>
        </a:p>
      </dsp:txBody>
      <dsp:txXfrm>
        <a:off x="4553381" y="2882687"/>
        <a:ext cx="1623082" cy="1571162"/>
      </dsp:txXfrm>
    </dsp:sp>
    <dsp:sp modelId="{29452CEF-B8A2-49B6-9F26-EB9F1A022DCF}">
      <dsp:nvSpPr>
        <dsp:cNvPr id="0" name=""/>
        <dsp:cNvSpPr/>
      </dsp:nvSpPr>
      <dsp:spPr>
        <a:xfrm rot="19800000">
          <a:off x="4398260" y="3983176"/>
          <a:ext cx="65043" cy="4488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IN" sz="2000" kern="1200"/>
        </a:p>
      </dsp:txBody>
      <dsp:txXfrm>
        <a:off x="4399567" y="4077821"/>
        <a:ext cx="45530" cy="269302"/>
      </dsp:txXfrm>
    </dsp:sp>
    <dsp:sp modelId="{BEA9BA09-93E3-44BC-A2CD-B878B525F606}">
      <dsp:nvSpPr>
        <dsp:cNvPr id="0" name=""/>
        <dsp:cNvSpPr/>
      </dsp:nvSpPr>
      <dsp:spPr>
        <a:xfrm>
          <a:off x="2647667" y="3700546"/>
          <a:ext cx="1974774" cy="19329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70000"/>
            </a:lnSpc>
            <a:spcBef>
              <a:spcPct val="0"/>
            </a:spcBef>
            <a:spcAft>
              <a:spcPts val="0"/>
            </a:spcAft>
          </a:pPr>
          <a:r>
            <a:rPr lang="en-US" sz="1400" kern="1200" dirty="0">
              <a:latin typeface="Bahnschrift Condensed" panose="020B0502040204020203" pitchFamily="34" charset="0"/>
            </a:rPr>
            <a:t>Step 4</a:t>
          </a:r>
        </a:p>
        <a:p>
          <a:pPr lvl="0" algn="ctr" defTabSz="622300">
            <a:lnSpc>
              <a:spcPct val="70000"/>
            </a:lnSpc>
            <a:spcBef>
              <a:spcPct val="0"/>
            </a:spcBef>
            <a:spcAft>
              <a:spcPts val="0"/>
            </a:spcAft>
          </a:pPr>
          <a:r>
            <a:rPr lang="en-US" sz="2400" b="1" kern="1200" dirty="0">
              <a:latin typeface="Bahnschrift Condensed" panose="020B0502040204020203" pitchFamily="34" charset="0"/>
            </a:rPr>
            <a:t>Develop</a:t>
          </a:r>
          <a:r>
            <a:rPr lang="en-US" sz="1400" b="1" kern="1200" dirty="0">
              <a:latin typeface="Bahnschrift Condensed" panose="020B0502040204020203" pitchFamily="34" charset="0"/>
            </a:rPr>
            <a:t> </a:t>
          </a:r>
        </a:p>
        <a:p>
          <a:pPr lvl="0" algn="ctr" defTabSz="622300">
            <a:lnSpc>
              <a:spcPct val="70000"/>
            </a:lnSpc>
            <a:spcBef>
              <a:spcPct val="0"/>
            </a:spcBef>
            <a:spcAft>
              <a:spcPts val="0"/>
            </a:spcAft>
          </a:pPr>
          <a:r>
            <a:rPr lang="en-US" sz="1400" b="1" kern="1200" dirty="0">
              <a:latin typeface="Bahnschrift Condensed" panose="020B0502040204020203" pitchFamily="34" charset="0"/>
            </a:rPr>
            <a:t>Solution/build a model</a:t>
          </a:r>
        </a:p>
      </dsp:txBody>
      <dsp:txXfrm>
        <a:off x="2936866" y="3983616"/>
        <a:ext cx="1396376" cy="1366783"/>
      </dsp:txXfrm>
    </dsp:sp>
    <dsp:sp modelId="{D28AC0F6-8837-4CC9-9D9D-9D8DCC5DFF21}">
      <dsp:nvSpPr>
        <dsp:cNvPr id="0" name=""/>
        <dsp:cNvSpPr/>
      </dsp:nvSpPr>
      <dsp:spPr>
        <a:xfrm rot="12600000">
          <a:off x="2688838" y="3917677"/>
          <a:ext cx="74085" cy="4488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IN" sz="2000" kern="1200"/>
        </a:p>
      </dsp:txBody>
      <dsp:txXfrm rot="10800000">
        <a:off x="2709574" y="4013000"/>
        <a:ext cx="51860" cy="269302"/>
      </dsp:txXfrm>
    </dsp:sp>
    <dsp:sp modelId="{FF5CBC39-8557-4D90-8394-02BBA7C00488}">
      <dsp:nvSpPr>
        <dsp:cNvPr id="0" name=""/>
        <dsp:cNvSpPr/>
      </dsp:nvSpPr>
      <dsp:spPr>
        <a:xfrm>
          <a:off x="1028959" y="2794287"/>
          <a:ext cx="1752457" cy="17479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a:latin typeface="Bahnschrift Condensed" panose="020B0502040204020203" pitchFamily="34" charset="0"/>
            </a:rPr>
            <a:t>Step 5</a:t>
          </a:r>
        </a:p>
        <a:p>
          <a:pPr lvl="0" algn="ctr" defTabSz="533400">
            <a:lnSpc>
              <a:spcPct val="90000"/>
            </a:lnSpc>
            <a:spcBef>
              <a:spcPct val="0"/>
            </a:spcBef>
            <a:spcAft>
              <a:spcPct val="35000"/>
            </a:spcAft>
          </a:pPr>
          <a:r>
            <a:rPr lang="en-US" sz="1200" kern="1200" dirty="0">
              <a:latin typeface="Bahnschrift Condensed" panose="020B0502040204020203" pitchFamily="34" charset="0"/>
            </a:rPr>
            <a:t>Present your ideas to others for </a:t>
          </a:r>
          <a:r>
            <a:rPr lang="en-US" sz="1800" b="1" kern="1200" dirty="0">
              <a:latin typeface="Bahnschrift Condensed" panose="020B0502040204020203" pitchFamily="34" charset="0"/>
            </a:rPr>
            <a:t>feedback</a:t>
          </a:r>
          <a:endParaRPr lang="en-IN" sz="1800" b="1" kern="1200" dirty="0">
            <a:latin typeface="Bahnschrift Condensed" panose="020B0502040204020203" pitchFamily="34" charset="0"/>
          </a:endParaRPr>
        </a:p>
      </dsp:txBody>
      <dsp:txXfrm>
        <a:off x="1285600" y="3050270"/>
        <a:ext cx="1239175" cy="1235996"/>
      </dsp:txXfrm>
    </dsp:sp>
    <dsp:sp modelId="{DE26D6DD-4B2C-44A5-A2B6-6D2E581A901A}">
      <dsp:nvSpPr>
        <dsp:cNvPr id="0" name=""/>
        <dsp:cNvSpPr/>
      </dsp:nvSpPr>
      <dsp:spPr>
        <a:xfrm rot="16200000">
          <a:off x="1882289" y="2527959"/>
          <a:ext cx="45798" cy="4488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IN" sz="2000" kern="1200"/>
        </a:p>
      </dsp:txBody>
      <dsp:txXfrm>
        <a:off x="1889159" y="2624596"/>
        <a:ext cx="32059" cy="269302"/>
      </dsp:txXfrm>
    </dsp:sp>
    <dsp:sp modelId="{E54514D9-8AFE-4561-95F6-861AD6A23783}">
      <dsp:nvSpPr>
        <dsp:cNvPr id="0" name=""/>
        <dsp:cNvSpPr/>
      </dsp:nvSpPr>
      <dsp:spPr>
        <a:xfrm>
          <a:off x="868435" y="633704"/>
          <a:ext cx="2073505" cy="20741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70000"/>
            </a:lnSpc>
            <a:spcBef>
              <a:spcPct val="0"/>
            </a:spcBef>
            <a:spcAft>
              <a:spcPts val="0"/>
            </a:spcAft>
          </a:pPr>
          <a:r>
            <a:rPr lang="en-US" sz="1600" kern="1200" dirty="0">
              <a:latin typeface="Bahnschrift Condensed" panose="020B0502040204020203" pitchFamily="34" charset="0"/>
            </a:rPr>
            <a:t>Step 6 </a:t>
          </a:r>
          <a:r>
            <a:rPr lang="en-US" sz="2800" kern="1200" dirty="0">
              <a:latin typeface="Bahnschrift Condensed" panose="020B0502040204020203" pitchFamily="34" charset="0"/>
            </a:rPr>
            <a:t>Improve </a:t>
          </a:r>
        </a:p>
        <a:p>
          <a:pPr lvl="0" algn="ctr" defTabSz="711200">
            <a:lnSpc>
              <a:spcPct val="70000"/>
            </a:lnSpc>
            <a:spcBef>
              <a:spcPct val="0"/>
            </a:spcBef>
            <a:spcAft>
              <a:spcPts val="0"/>
            </a:spcAft>
          </a:pPr>
          <a:r>
            <a:rPr lang="en-US" sz="1600" kern="1200" dirty="0">
              <a:latin typeface="Bahnschrift Condensed" panose="020B0502040204020203" pitchFamily="34" charset="0"/>
            </a:rPr>
            <a:t>your design</a:t>
          </a:r>
          <a:endParaRPr lang="en-IN" sz="1600" kern="1200" dirty="0">
            <a:latin typeface="Bahnschrift Condensed" panose="020B0502040204020203" pitchFamily="34" charset="0"/>
          </a:endParaRPr>
        </a:p>
      </dsp:txBody>
      <dsp:txXfrm>
        <a:off x="1172093" y="937459"/>
        <a:ext cx="1466189" cy="1466660"/>
      </dsp:txXfrm>
    </dsp:sp>
    <dsp:sp modelId="{AE36CDE8-9053-4E42-9CE1-B8B87FCEDD22}">
      <dsp:nvSpPr>
        <dsp:cNvPr id="0" name=""/>
        <dsp:cNvSpPr/>
      </dsp:nvSpPr>
      <dsp:spPr>
        <a:xfrm rot="9000000">
          <a:off x="2769750" y="939764"/>
          <a:ext cx="25813" cy="4488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IN" sz="2000" kern="1200"/>
        </a:p>
      </dsp:txBody>
      <dsp:txXfrm rot="10800000">
        <a:off x="2776975" y="1027595"/>
        <a:ext cx="18069" cy="2693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1372F-1CD2-47C7-8F3E-1A5146B91BF2}">
      <dsp:nvSpPr>
        <dsp:cNvPr id="0" name=""/>
        <dsp:cNvSpPr/>
      </dsp:nvSpPr>
      <dsp:spPr>
        <a:xfrm>
          <a:off x="0" y="4652753"/>
          <a:ext cx="6655126" cy="7633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cap="none" spc="0" dirty="0" smtClean="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rPr>
            <a:t>TEST</a:t>
          </a:r>
          <a:endParaRPr lang="en-IN" sz="1500" b="1" kern="1200" cap="none" spc="0" dirty="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endParaRPr>
        </a:p>
      </dsp:txBody>
      <dsp:txXfrm>
        <a:off x="0" y="4652753"/>
        <a:ext cx="6655126" cy="412194"/>
      </dsp:txXfrm>
    </dsp:sp>
    <dsp:sp modelId="{DB63BFBD-AA3F-4878-8849-A23B6E1CB300}">
      <dsp:nvSpPr>
        <dsp:cNvPr id="0" name=""/>
        <dsp:cNvSpPr/>
      </dsp:nvSpPr>
      <dsp:spPr>
        <a:xfrm>
          <a:off x="0" y="5049681"/>
          <a:ext cx="6655126" cy="351128"/>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Garner positive and negative feedback from users</a:t>
          </a:r>
          <a:endParaRPr lang="en-IN" sz="1600" kern="1200" dirty="0"/>
        </a:p>
      </dsp:txBody>
      <dsp:txXfrm>
        <a:off x="0" y="5049681"/>
        <a:ext cx="6655126" cy="351128"/>
      </dsp:txXfrm>
    </dsp:sp>
    <dsp:sp modelId="{17D41E0A-CEC9-4A90-849C-D5130CD3CBF7}">
      <dsp:nvSpPr>
        <dsp:cNvPr id="0" name=""/>
        <dsp:cNvSpPr/>
      </dsp:nvSpPr>
      <dsp:spPr>
        <a:xfrm rot="10800000">
          <a:off x="0" y="3490212"/>
          <a:ext cx="6655126" cy="117399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cap="none" spc="0" dirty="0" smtClean="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rPr>
            <a:t>PROTOTYPE</a:t>
          </a:r>
          <a:endParaRPr lang="en-IN" sz="1500" b="1" kern="1200" cap="none" spc="0" dirty="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endParaRPr>
        </a:p>
      </dsp:txBody>
      <dsp:txXfrm rot="-10800000">
        <a:off x="0" y="3490212"/>
        <a:ext cx="6655126" cy="412070"/>
      </dsp:txXfrm>
    </dsp:sp>
    <dsp:sp modelId="{5D8249C3-35E5-4495-A544-F4881D5BDB84}">
      <dsp:nvSpPr>
        <dsp:cNvPr id="0" name=""/>
        <dsp:cNvSpPr/>
      </dsp:nvSpPr>
      <dsp:spPr>
        <a:xfrm>
          <a:off x="0" y="3902283"/>
          <a:ext cx="6655126" cy="35102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Create a visual representation of several promising concepts</a:t>
          </a:r>
          <a:endParaRPr lang="en-IN" sz="1600" kern="1200" dirty="0"/>
        </a:p>
      </dsp:txBody>
      <dsp:txXfrm>
        <a:off x="0" y="3902283"/>
        <a:ext cx="6655126" cy="351023"/>
      </dsp:txXfrm>
    </dsp:sp>
    <dsp:sp modelId="{9F35679C-2585-459D-A79C-E935CAB261AF}">
      <dsp:nvSpPr>
        <dsp:cNvPr id="0" name=""/>
        <dsp:cNvSpPr/>
      </dsp:nvSpPr>
      <dsp:spPr>
        <a:xfrm rot="10800000">
          <a:off x="0" y="2327672"/>
          <a:ext cx="6655126" cy="117399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cap="none" spc="0" dirty="0" smtClean="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rPr>
            <a:t>IDEATE</a:t>
          </a:r>
          <a:endParaRPr lang="en-IN" sz="1500" b="1" kern="1200" cap="none" spc="0" dirty="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endParaRPr>
        </a:p>
      </dsp:txBody>
      <dsp:txXfrm rot="-10800000">
        <a:off x="0" y="2327672"/>
        <a:ext cx="6655126" cy="412070"/>
      </dsp:txXfrm>
    </dsp:sp>
    <dsp:sp modelId="{62C2C53D-1CDB-424C-920A-9551E33ED6FF}">
      <dsp:nvSpPr>
        <dsp:cNvPr id="0" name=""/>
        <dsp:cNvSpPr/>
      </dsp:nvSpPr>
      <dsp:spPr>
        <a:xfrm>
          <a:off x="0" y="2739742"/>
          <a:ext cx="6655126" cy="35102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Brainstorm a diverse array of possible solutions</a:t>
          </a:r>
          <a:endParaRPr lang="en-IN" sz="1600" kern="1200" dirty="0"/>
        </a:p>
      </dsp:txBody>
      <dsp:txXfrm>
        <a:off x="0" y="2739742"/>
        <a:ext cx="6655126" cy="351023"/>
      </dsp:txXfrm>
    </dsp:sp>
    <dsp:sp modelId="{190DDC85-02AE-4E4A-8FE9-ED512D2A12B8}">
      <dsp:nvSpPr>
        <dsp:cNvPr id="0" name=""/>
        <dsp:cNvSpPr/>
      </dsp:nvSpPr>
      <dsp:spPr>
        <a:xfrm rot="10800000">
          <a:off x="0" y="1165131"/>
          <a:ext cx="6655126" cy="117399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cap="none" spc="0" dirty="0" smtClean="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rPr>
            <a:t>DEFINE</a:t>
          </a:r>
          <a:endParaRPr lang="en-IN" sz="1500" b="1" kern="1200" cap="none" spc="0" dirty="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endParaRPr>
        </a:p>
      </dsp:txBody>
      <dsp:txXfrm rot="-10800000">
        <a:off x="0" y="1165131"/>
        <a:ext cx="6655126" cy="412070"/>
      </dsp:txXfrm>
    </dsp:sp>
    <dsp:sp modelId="{0B521F35-45D6-41F8-9EBF-4C20487C586A}">
      <dsp:nvSpPr>
        <dsp:cNvPr id="0" name=""/>
        <dsp:cNvSpPr/>
      </dsp:nvSpPr>
      <dsp:spPr>
        <a:xfrm>
          <a:off x="0" y="1577201"/>
          <a:ext cx="6655126" cy="35102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Generate insights and define the problem(s) to be solved</a:t>
          </a:r>
          <a:endParaRPr lang="en-IN" sz="1600" kern="1200" dirty="0"/>
        </a:p>
      </dsp:txBody>
      <dsp:txXfrm>
        <a:off x="0" y="1577201"/>
        <a:ext cx="6655126" cy="351023"/>
      </dsp:txXfrm>
    </dsp:sp>
    <dsp:sp modelId="{CB2553BC-D644-4692-B8F3-F540D5FEAC70}">
      <dsp:nvSpPr>
        <dsp:cNvPr id="0" name=""/>
        <dsp:cNvSpPr/>
      </dsp:nvSpPr>
      <dsp:spPr>
        <a:xfrm rot="10800000">
          <a:off x="0" y="2590"/>
          <a:ext cx="6655126" cy="117399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cap="none" spc="0" dirty="0" smtClean="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rPr>
            <a:t>EMPATHY</a:t>
          </a:r>
          <a:endParaRPr lang="en-IN" sz="1500" b="1" kern="1200" cap="none" spc="0" dirty="0">
            <a:ln w="6350">
              <a:solidFill>
                <a:srgbClr val="FFC000">
                  <a:alpha val="41000"/>
                </a:srgbClr>
              </a:solidFill>
              <a:prstDash val="solid"/>
            </a:ln>
            <a:solidFill>
              <a:schemeClr val="tx1">
                <a:lumMod val="85000"/>
                <a:lumOff val="15000"/>
              </a:schemeClr>
            </a:solidFill>
            <a:effectLst>
              <a:outerShdw dist="38100" dir="2700000" algn="bl" rotWithShape="0">
                <a:schemeClr val="accent5"/>
              </a:outerShdw>
            </a:effectLst>
          </a:endParaRPr>
        </a:p>
      </dsp:txBody>
      <dsp:txXfrm rot="-10800000">
        <a:off x="0" y="2590"/>
        <a:ext cx="6655126" cy="412070"/>
      </dsp:txXfrm>
    </dsp:sp>
    <dsp:sp modelId="{31662CBC-8E73-4600-9F80-9593C349CCE1}">
      <dsp:nvSpPr>
        <dsp:cNvPr id="0" name=""/>
        <dsp:cNvSpPr/>
      </dsp:nvSpPr>
      <dsp:spPr>
        <a:xfrm>
          <a:off x="0" y="414661"/>
          <a:ext cx="6655126" cy="35102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Observe and interview users in their natural environment, know their pain by suffering it</a:t>
          </a:r>
          <a:endParaRPr lang="en-IN" sz="1600" kern="1200" dirty="0"/>
        </a:p>
      </dsp:txBody>
      <dsp:txXfrm>
        <a:off x="0" y="414661"/>
        <a:ext cx="6655126" cy="3510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13CB1-37BD-476E-A5E2-91EF9B1EAA86}">
      <dsp:nvSpPr>
        <dsp:cNvPr id="0" name=""/>
        <dsp:cNvSpPr/>
      </dsp:nvSpPr>
      <dsp:spPr>
        <a:xfrm>
          <a:off x="6128241" y="675336"/>
          <a:ext cx="1789188" cy="178928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5EA966-8529-4CE6-B369-7DF2953D6AF5}">
      <dsp:nvSpPr>
        <dsp:cNvPr id="0" name=""/>
        <dsp:cNvSpPr/>
      </dsp:nvSpPr>
      <dsp:spPr>
        <a:xfrm>
          <a:off x="6188086" y="734989"/>
          <a:ext cx="1670267" cy="166997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b="1" i="1" kern="1200" dirty="0"/>
            <a:t>Company building</a:t>
          </a:r>
          <a:endParaRPr lang="en-IN" sz="1900" b="1" i="1" kern="1200" dirty="0"/>
        </a:p>
      </dsp:txBody>
      <dsp:txXfrm>
        <a:off x="6426695" y="973602"/>
        <a:ext cx="1193048" cy="1192748"/>
      </dsp:txXfrm>
    </dsp:sp>
    <dsp:sp modelId="{5613CCD4-25A9-45A2-A1DC-E43379AD2E76}">
      <dsp:nvSpPr>
        <dsp:cNvPr id="0" name=""/>
        <dsp:cNvSpPr/>
      </dsp:nvSpPr>
      <dsp:spPr>
        <a:xfrm rot="2700000">
          <a:off x="4271522" y="675210"/>
          <a:ext cx="1789217" cy="178921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9EA95C-C122-440E-8215-6BE3A6762E6B}">
      <dsp:nvSpPr>
        <dsp:cNvPr id="0" name=""/>
        <dsp:cNvSpPr/>
      </dsp:nvSpPr>
      <dsp:spPr>
        <a:xfrm>
          <a:off x="4339053" y="734989"/>
          <a:ext cx="1670267" cy="166997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b="1" kern="1200" dirty="0"/>
            <a:t>Customer creation</a:t>
          </a:r>
          <a:endParaRPr lang="en-IN" sz="1900" b="1" kern="1200" dirty="0"/>
        </a:p>
      </dsp:txBody>
      <dsp:txXfrm>
        <a:off x="4577662" y="973602"/>
        <a:ext cx="1193048" cy="1192748"/>
      </dsp:txXfrm>
    </dsp:sp>
    <dsp:sp modelId="{5EE7F09B-D4D6-44C3-A01A-29B12BA519F6}">
      <dsp:nvSpPr>
        <dsp:cNvPr id="0" name=""/>
        <dsp:cNvSpPr/>
      </dsp:nvSpPr>
      <dsp:spPr>
        <a:xfrm rot="2700000">
          <a:off x="2430161" y="675210"/>
          <a:ext cx="1789217" cy="178921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52C122-58C3-4F00-B015-14929494CC89}">
      <dsp:nvSpPr>
        <dsp:cNvPr id="0" name=""/>
        <dsp:cNvSpPr/>
      </dsp:nvSpPr>
      <dsp:spPr>
        <a:xfrm>
          <a:off x="2490020" y="734989"/>
          <a:ext cx="1670267" cy="166997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b="1" kern="1200" dirty="0"/>
            <a:t>Customer validation</a:t>
          </a:r>
          <a:endParaRPr lang="en-IN" sz="1900" b="1" kern="1200" dirty="0"/>
        </a:p>
      </dsp:txBody>
      <dsp:txXfrm>
        <a:off x="2728629" y="973602"/>
        <a:ext cx="1193048" cy="1192748"/>
      </dsp:txXfrm>
    </dsp:sp>
    <dsp:sp modelId="{2F096BB3-13FA-43EA-84A1-87857B921917}">
      <dsp:nvSpPr>
        <dsp:cNvPr id="0" name=""/>
        <dsp:cNvSpPr/>
      </dsp:nvSpPr>
      <dsp:spPr>
        <a:xfrm rot="2700000">
          <a:off x="581128" y="675210"/>
          <a:ext cx="1789217" cy="178921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A0B0B4-22F4-4730-80AD-839DD1991B02}">
      <dsp:nvSpPr>
        <dsp:cNvPr id="0" name=""/>
        <dsp:cNvSpPr/>
      </dsp:nvSpPr>
      <dsp:spPr>
        <a:xfrm>
          <a:off x="640987" y="734989"/>
          <a:ext cx="1670267" cy="166997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b="1" kern="1200" dirty="0"/>
            <a:t>Customer discovery</a:t>
          </a:r>
          <a:endParaRPr lang="en-IN" sz="1900" b="1" kern="1200" dirty="0"/>
        </a:p>
      </dsp:txBody>
      <dsp:txXfrm>
        <a:off x="879597" y="973602"/>
        <a:ext cx="1193048" cy="119274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832600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95169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
            </a:r>
            <a:br>
              <a:rPr lang="en-IN" sz="1200" kern="1200" dirty="0">
                <a:solidFill>
                  <a:schemeClr val="tx1"/>
                </a:solidFill>
                <a:effectLst/>
                <a:latin typeface="+mn-lt"/>
                <a:ea typeface="+mn-ea"/>
                <a:cs typeface="+mn-cs"/>
              </a:rPr>
            </a:br>
            <a:r>
              <a:rPr lang="en-IN" sz="1200" kern="1200" dirty="0">
                <a:solidFill>
                  <a:schemeClr val="tx1"/>
                </a:solidFill>
                <a:effectLst/>
                <a:latin typeface="+mn-lt"/>
                <a:ea typeface="+mn-ea"/>
                <a:cs typeface="+mn-cs"/>
              </a:rPr>
              <a:t>smell</a:t>
            </a:r>
            <a:r>
              <a:rPr lang="en-IN" dirty="0">
                <a:effectLst/>
              </a:rPr>
              <a:t>, </a:t>
            </a:r>
            <a:r>
              <a:rPr lang="en-IN" sz="1200" kern="1200" dirty="0">
                <a:solidFill>
                  <a:schemeClr val="tx1"/>
                </a:solidFill>
                <a:effectLst/>
                <a:latin typeface="+mn-lt"/>
                <a:ea typeface="+mn-ea"/>
                <a:cs typeface="+mn-cs"/>
              </a:rPr>
              <a:t>odour</a:t>
            </a:r>
            <a:r>
              <a:rPr lang="en-IN" dirty="0">
                <a:effectLst/>
              </a:rPr>
              <a:t>, </a:t>
            </a:r>
            <a:r>
              <a:rPr lang="en-IN" sz="1200" kern="1200" dirty="0">
                <a:solidFill>
                  <a:schemeClr val="tx1"/>
                </a:solidFill>
                <a:effectLst/>
                <a:latin typeface="+mn-lt"/>
                <a:ea typeface="+mn-ea"/>
                <a:cs typeface="+mn-cs"/>
              </a:rPr>
              <a:t>fragrance</a:t>
            </a:r>
            <a:r>
              <a:rPr lang="en-IN" dirty="0">
                <a:effectLst/>
              </a:rPr>
              <a:t>, </a:t>
            </a:r>
            <a:r>
              <a:rPr lang="en-IN" sz="1200" kern="1200" dirty="0">
                <a:solidFill>
                  <a:schemeClr val="tx1"/>
                </a:solidFill>
                <a:effectLst/>
                <a:latin typeface="+mn-lt"/>
                <a:ea typeface="+mn-ea"/>
                <a:cs typeface="+mn-cs"/>
              </a:rPr>
              <a:t>scent</a:t>
            </a:r>
            <a:r>
              <a:rPr lang="en-IN" dirty="0">
                <a:effectLst/>
              </a:rPr>
              <a:t>, </a:t>
            </a:r>
            <a:r>
              <a:rPr lang="en-IN" sz="1200" kern="1200" dirty="0">
                <a:solidFill>
                  <a:schemeClr val="tx1"/>
                </a:solidFill>
                <a:effectLst/>
                <a:latin typeface="+mn-lt"/>
                <a:ea typeface="+mn-ea"/>
                <a:cs typeface="+mn-cs"/>
              </a:rPr>
              <a:t>perfume</a:t>
            </a:r>
            <a:r>
              <a:rPr lang="en-IN" dirty="0">
                <a:effectLst/>
              </a:rPr>
              <a:t>,</a:t>
            </a:r>
            <a:endParaRPr lang="en-IN"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37623192-803F-485C-B017-B874F4018560}" type="slidenum">
              <a:rPr lang="en-IN" smtClean="0"/>
              <a:t>40</a:t>
            </a:fld>
            <a:endParaRPr lang="en-IN"/>
          </a:p>
        </p:txBody>
      </p:sp>
    </p:spTree>
    <p:extLst>
      <p:ext uri="{BB962C8B-B14F-4D97-AF65-F5344CB8AC3E}">
        <p14:creationId xmlns:p14="http://schemas.microsoft.com/office/powerpoint/2010/main" val="159621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smtClean="0"/>
              <a:t>Attribution</a:t>
            </a:r>
            <a:endParaRPr lang="en-IN" dirty="0"/>
          </a:p>
        </p:txBody>
      </p:sp>
    </p:spTree>
    <p:extLst>
      <p:ext uri="{BB962C8B-B14F-4D97-AF65-F5344CB8AC3E}">
        <p14:creationId xmlns:p14="http://schemas.microsoft.com/office/powerpoint/2010/main" val="2729149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IN" b="0" i="1" dirty="0" smtClean="0"/>
              <a:t>Use a high speed dentist’s drill to avoid heating tissue.</a:t>
            </a:r>
            <a:endParaRPr lang="en-IN" b="0" dirty="0" smtClean="0"/>
          </a:p>
          <a:p>
            <a:pPr fontAlgn="base"/>
            <a:r>
              <a:rPr lang="en-IN" b="0" i="1" dirty="0" smtClean="0"/>
              <a:t>Cut plastic faster than heat can propagate in the material, to avoid deforming the shape.</a:t>
            </a:r>
            <a:endParaRPr lang="en-IN" b="0" dirty="0" smtClean="0"/>
          </a:p>
          <a:p>
            <a:pPr fontAlgn="base"/>
            <a:r>
              <a:rPr lang="en-IN" b="0" i="1" dirty="0" smtClean="0"/>
              <a:t>Inflate the air bag </a:t>
            </a:r>
            <a:r>
              <a:rPr lang="en-IN" b="0" i="1" u="sng" dirty="0" smtClean="0"/>
              <a:t>faster </a:t>
            </a:r>
            <a:r>
              <a:rPr lang="en-IN" b="0" i="1" dirty="0" smtClean="0"/>
              <a:t>than current practice, so that it is fully inflated when the small person impacts it.</a:t>
            </a:r>
          </a:p>
          <a:p>
            <a:pPr marL="457200" marR="0" indent="-298450" algn="l" defTabSz="914400" rtl="0" eaLnBrk="1" fontAlgn="base" latinLnBrk="0" hangingPunct="1">
              <a:lnSpc>
                <a:spcPct val="100000"/>
              </a:lnSpc>
              <a:spcBef>
                <a:spcPts val="0"/>
              </a:spcBef>
              <a:spcAft>
                <a:spcPts val="0"/>
              </a:spcAft>
              <a:buClr>
                <a:srgbClr val="000000"/>
              </a:buClr>
              <a:buSzPts val="1100"/>
              <a:buFont typeface="Arial"/>
              <a:buChar char="●"/>
              <a:tabLst/>
              <a:defRPr/>
            </a:pPr>
            <a:r>
              <a:rPr lang="en-IN" b="0" i="1" dirty="0" smtClean="0"/>
              <a:t>Prevent degradation of a hot metal filament by using an argon atmosphere.</a:t>
            </a:r>
            <a:endParaRPr lang="en-IN" b="0" dirty="0" smtClean="0"/>
          </a:p>
          <a:p>
            <a:pPr fontAlgn="base"/>
            <a:endParaRPr lang="en-IN" b="0" dirty="0" smtClean="0"/>
          </a:p>
          <a:p>
            <a:endParaRPr lang="en-US" dirty="0"/>
          </a:p>
        </p:txBody>
      </p:sp>
    </p:spTree>
    <p:extLst>
      <p:ext uri="{BB962C8B-B14F-4D97-AF65-F5344CB8AC3E}">
        <p14:creationId xmlns:p14="http://schemas.microsoft.com/office/powerpoint/2010/main" val="1944814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Vertical thinking is a type of approach to problems that usually involves one being selective, analytical, and sequential. It could be said that it is the opposite of lateral thinking. Unlike lateral thinking that involves using added intuition, risk taking, and imagination through unconscious and subconscious processes, vertical thinking consists of using more of a conscious approach via rational assessment in order to take in information or make decisions. This type of thinking encourages individuals to employ a sequential approach to solving problem where a creative and multidirectional response are seen as imprudent. Vertical thinkers prefer to rely on external data and facts in order avoid failure or counterfactual thinking</a:t>
            </a:r>
            <a:r>
              <a:rPr lang="en-US" sz="1200" b="0" i="0" u="none" strike="noStrike" kern="1200" dirty="0" smtClean="0">
                <a:solidFill>
                  <a:schemeClr val="tx1"/>
                </a:solidFill>
                <a:effectLst/>
                <a:latin typeface="+mn-lt"/>
                <a:ea typeface="+mn-ea"/>
                <a:cs typeface="+mn-cs"/>
              </a:rPr>
              <a:t>.</a:t>
            </a:r>
          </a:p>
          <a:p>
            <a:pPr marL="457200" marR="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b="0" i="1" dirty="0" smtClean="0"/>
              <a:t>Increase the volume of powdered detergent by adding inert ingredients. This makes it easier to measure with conventional tools.</a:t>
            </a:r>
            <a:endParaRPr lang="en-IN" b="0" dirty="0" smtClean="0"/>
          </a:p>
          <a:p>
            <a:endParaRPr lang="en-IN"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1088DE0-EC41-4648-A365-BAF4EE60AA24}" type="slidenum">
              <a:rPr lang="en-IN" smtClean="0"/>
              <a:t>73</a:t>
            </a:fld>
            <a:endParaRPr lang="en-IN"/>
          </a:p>
        </p:txBody>
      </p:sp>
    </p:spTree>
    <p:extLst>
      <p:ext uri="{BB962C8B-B14F-4D97-AF65-F5344CB8AC3E}">
        <p14:creationId xmlns:p14="http://schemas.microsoft.com/office/powerpoint/2010/main" val="1375718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Information scent</a:t>
            </a:r>
            <a:r>
              <a:rPr lang="en-IN" sz="1200" b="0" i="0" kern="1200" dirty="0">
                <a:solidFill>
                  <a:schemeClr val="tx1"/>
                </a:solidFill>
                <a:effectLst/>
                <a:latin typeface="+mn-lt"/>
                <a:ea typeface="+mn-ea"/>
                <a:cs typeface="+mn-cs"/>
              </a:rPr>
              <a:t> refers to the extent to which users can predict what they will find if they pursue a certain path through a website. The term is part of </a:t>
            </a:r>
            <a:r>
              <a:rPr lang="en-IN" sz="1200" b="1" i="0" kern="1200" dirty="0">
                <a:solidFill>
                  <a:schemeClr val="tx1"/>
                </a:solidFill>
                <a:effectLst/>
                <a:latin typeface="+mn-lt"/>
                <a:ea typeface="+mn-ea"/>
                <a:cs typeface="+mn-cs"/>
              </a:rPr>
              <a:t>information</a:t>
            </a:r>
            <a:r>
              <a:rPr lang="en-IN" sz="1200" b="0" i="0" kern="1200" dirty="0">
                <a:solidFill>
                  <a:schemeClr val="tx1"/>
                </a:solidFill>
                <a:effectLst/>
                <a:latin typeface="+mn-lt"/>
                <a:ea typeface="+mn-ea"/>
                <a:cs typeface="+mn-cs"/>
              </a:rPr>
              <a:t> foraging theory, which explains how users interact with systems using the analogy of animals hunting for food.</a:t>
            </a: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gulf of execution</a:t>
            </a:r>
            <a:r>
              <a:rPr lang="en-IN" sz="1200" b="0" i="0" kern="1200" dirty="0">
                <a:solidFill>
                  <a:schemeClr val="tx1"/>
                </a:solidFill>
                <a:effectLst/>
                <a:latin typeface="+mn-lt"/>
                <a:ea typeface="+mn-ea"/>
                <a:cs typeface="+mn-cs"/>
              </a:rPr>
              <a:t> is the gap between a user's goal for action and the means to execute that goal.</a:t>
            </a:r>
            <a:endParaRPr lang="en-IN"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04B6D11-7E12-4B7A-AC19-EB1C5F9E63AA}" type="slidenum">
              <a:rPr lang="en-IN" smtClean="0"/>
              <a:t>105</a:t>
            </a:fld>
            <a:endParaRPr lang="en-IN"/>
          </a:p>
        </p:txBody>
      </p:sp>
    </p:spTree>
    <p:extLst>
      <p:ext uri="{BB962C8B-B14F-4D97-AF65-F5344CB8AC3E}">
        <p14:creationId xmlns:p14="http://schemas.microsoft.com/office/powerpoint/2010/main" val="1535441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293EA41-C86A-4267-91AE-36E6C6B663B5}" type="slidenum">
              <a:rPr lang="en-US" smtClean="0"/>
              <a:t>116</a:t>
            </a:fld>
            <a:endParaRPr lang="en-US"/>
          </a:p>
        </p:txBody>
      </p:sp>
    </p:spTree>
    <p:extLst>
      <p:ext uri="{BB962C8B-B14F-4D97-AF65-F5344CB8AC3E}">
        <p14:creationId xmlns:p14="http://schemas.microsoft.com/office/powerpoint/2010/main" val="1588212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780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9883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616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161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77405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45112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431198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effectLst/>
              </a:rPr>
              <a:t>However, novel situations and problems require us to act more like curious children than analytical MBA graduates. We certainly must do our homework, collect data, and formulate a strategy. Before too long, though, we must take actions, reflect, and learn, and then adapt accordingly. We cannot expect to develop the perfect plan while sitting in our office amidst a pile of research reports. Instead, the creative problem-solving process involves going out into the world and engaging in a healthy dose of trial and error. We must learn by doing.</a:t>
            </a:r>
          </a:p>
          <a:p>
            <a:r>
              <a:rPr lang="en-US" dirty="0" smtClean="0">
                <a:effectLst/>
              </a:rPr>
              <a:t> </a:t>
            </a:r>
            <a:endParaRPr lang="en-IN" dirty="0"/>
          </a:p>
        </p:txBody>
      </p:sp>
    </p:spTree>
    <p:extLst>
      <p:ext uri="{BB962C8B-B14F-4D97-AF65-F5344CB8AC3E}">
        <p14:creationId xmlns:p14="http://schemas.microsoft.com/office/powerpoint/2010/main" val="4277884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leonardo</a:t>
            </a:r>
            <a:endParaRPr lang="en-US" dirty="0"/>
          </a:p>
        </p:txBody>
      </p:sp>
    </p:spTree>
    <p:extLst>
      <p:ext uri="{BB962C8B-B14F-4D97-AF65-F5344CB8AC3E}">
        <p14:creationId xmlns:p14="http://schemas.microsoft.com/office/powerpoint/2010/main" val="399132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91077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Marie </a:t>
            </a:r>
            <a:r>
              <a:rPr lang="en-US" dirty="0" err="1"/>
              <a:t>Sklodowska</a:t>
            </a:r>
            <a:r>
              <a:rPr lang="en-US" dirty="0"/>
              <a:t> Curie </a:t>
            </a:r>
            <a:endParaRPr lang="en-IN"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1088DE0-EC41-4648-A365-BAF4EE60AA24}" type="slidenum">
              <a:rPr lang="en-IN" smtClean="0"/>
              <a:t>31</a:t>
            </a:fld>
            <a:endParaRPr lang="en-IN"/>
          </a:p>
        </p:txBody>
      </p:sp>
    </p:spTree>
    <p:extLst>
      <p:ext uri="{BB962C8B-B14F-4D97-AF65-F5344CB8AC3E}">
        <p14:creationId xmlns:p14="http://schemas.microsoft.com/office/powerpoint/2010/main" val="1718953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dpi="0" rotWithShape="1">
          <a:blip r:embed="rId2">
            <a:alphaModFix amt="31000"/>
            <a:lum/>
          </a:blip>
          <a:srcRect/>
          <a:stretch>
            <a:fillRect/>
          </a:stretch>
        </a:blip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sz="3200" b="1">
                <a:solidFill>
                  <a:schemeClr val="accent5">
                    <a:lumMod val="75000"/>
                  </a:schemeClr>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b="1">
                <a:solidFill>
                  <a:schemeClr val="accent5">
                    <a:lumMod val="50000"/>
                  </a:schemeClr>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32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pSp>
        <p:nvGrpSpPr>
          <p:cNvPr id="11" name="Group 10"/>
          <p:cNvGrpSpPr/>
          <p:nvPr userDrawn="1"/>
        </p:nvGrpSpPr>
        <p:grpSpPr>
          <a:xfrm>
            <a:off x="0" y="6120247"/>
            <a:ext cx="5239689" cy="728806"/>
            <a:chOff x="0" y="0"/>
            <a:chExt cx="5239689" cy="564776"/>
          </a:xfrm>
        </p:grpSpPr>
        <p:sp>
          <p:nvSpPr>
            <p:cNvPr id="12" name="Freeform 11"/>
            <p:cNvSpPr/>
            <p:nvPr/>
          </p:nvSpPr>
          <p:spPr>
            <a:xfrm>
              <a:off x="480234"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99C2E7"/>
            </a:solidFill>
            <a:ln>
              <a:solidFill>
                <a:srgbClr val="99C2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12"/>
            <p:cNvSpPr/>
            <p:nvPr/>
          </p:nvSpPr>
          <p:spPr>
            <a:xfrm>
              <a:off x="239561"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2F7FC7"/>
            </a:solidFill>
            <a:ln>
              <a:solidFill>
                <a:srgbClr val="2F7F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13"/>
            <p:cNvSpPr/>
            <p:nvPr/>
          </p:nvSpPr>
          <p:spPr>
            <a:xfrm>
              <a:off x="0"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solidFill>
              <a:srgbClr val="1C4B7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TextBox 14"/>
          <p:cNvSpPr txBox="1"/>
          <p:nvPr userDrawn="1"/>
        </p:nvSpPr>
        <p:spPr>
          <a:xfrm>
            <a:off x="-82349" y="6477008"/>
            <a:ext cx="4294425" cy="400110"/>
          </a:xfrm>
          <a:prstGeom prst="rect">
            <a:avLst/>
          </a:prstGeom>
          <a:noFill/>
        </p:spPr>
        <p:txBody>
          <a:bodyPr wrap="square" rtlCol="0">
            <a:spAutoFit/>
          </a:bodyPr>
          <a:lstStyle/>
          <a:p>
            <a:r>
              <a:rPr lang="en-US" sz="2000" b="1" dirty="0" smtClean="0">
                <a:solidFill>
                  <a:schemeClr val="bg1">
                    <a:lumMod val="75000"/>
                  </a:schemeClr>
                </a:solidFill>
              </a:rPr>
              <a:t>Foundations of Entrepreneurship</a:t>
            </a:r>
          </a:p>
        </p:txBody>
      </p:sp>
      <p:sp>
        <p:nvSpPr>
          <p:cNvPr id="16" name="TextBox 15"/>
          <p:cNvSpPr txBox="1"/>
          <p:nvPr userDrawn="1"/>
        </p:nvSpPr>
        <p:spPr>
          <a:xfrm>
            <a:off x="5107279" y="6508294"/>
            <a:ext cx="31543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solidFill>
                  <a:schemeClr val="bg1"/>
                </a:solidFill>
              </a:rPr>
              <a:t>© </a:t>
            </a:r>
            <a:r>
              <a:rPr lang="en-US" i="1" dirty="0" smtClean="0">
                <a:solidFill>
                  <a:schemeClr val="bg1"/>
                </a:solidFill>
              </a:rPr>
              <a:t>Manoj K Mondal, </a:t>
            </a:r>
            <a:r>
              <a:rPr lang="en-US" i="1" dirty="0" err="1" smtClean="0">
                <a:solidFill>
                  <a:schemeClr val="bg1"/>
                </a:solidFill>
              </a:rPr>
              <a:t>RMSoEE</a:t>
            </a:r>
            <a:endParaRPr lang="en-US" i="1" dirty="0" smtClean="0">
              <a:solidFill>
                <a:schemeClr val="bg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timesofindia.indiatimes.com/topic/CSIR-IMTECH"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https://en.wikipedia.org/wiki/TRIZ"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info.boardofinnovation.com/hubfs/Validation%20Guide%20compressed.pdf" TargetMode="External"/><Relationship Id="rId4" Type="http://schemas.openxmlformats.org/officeDocument/2006/relationships/hyperlink" Target="https://unsplash.com/s/photos/background"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unsplash.com/s/photos/background" TargetMode="External"/><Relationship Id="rId5" Type="http://schemas.openxmlformats.org/officeDocument/2006/relationships/hyperlink" Target="https://en.wikipedia.org/wiki/TRIZ" TargetMode="Externa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web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toolshero.com/problem-solving/triz-method/" TargetMode="External"/><Relationship Id="rId2" Type="http://schemas.openxmlformats.org/officeDocument/2006/relationships/hyperlink" Target="https://www.slideshare.net/assocpm/structured-innovation-for-pm-triz-problem-solving-method"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triz40.com/"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TRIZ"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en.wikipedia.org/wiki/Systems_development_life_cycle"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slideshare.net/PersianGuru/triz2-12304568450882912"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0354608-2C0B-45C8-8C8B-8E3ED2EF58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A picture containing light, night, fireworks, lit&#10;&#10;Description generated with very high confidence">
            <a:extLst>
              <a:ext uri="{FF2B5EF4-FFF2-40B4-BE49-F238E27FC236}">
                <a16:creationId xmlns:a16="http://schemas.microsoft.com/office/drawing/2014/main" id="{8A407FE0-A9DC-43B6-BFC0-2DF18D4FAA13}"/>
              </a:ext>
            </a:extLst>
          </p:cNvPr>
          <p:cNvPicPr>
            <a:picLocks noChangeAspect="1"/>
          </p:cNvPicPr>
          <p:nvPr/>
        </p:nvPicPr>
        <p:blipFill rotWithShape="1">
          <a:blip r:embed="rId3">
            <a:alphaModFix amt="40000"/>
          </a:blip>
          <a:srcRect t="4013" b="11718"/>
          <a:stretch/>
        </p:blipFill>
        <p:spPr>
          <a:xfrm>
            <a:off x="2" y="10"/>
            <a:ext cx="12191997" cy="6857990"/>
          </a:xfrm>
          <a:prstGeom prst="rect">
            <a:avLst/>
          </a:prstGeom>
        </p:spPr>
      </p:pic>
      <p:sp>
        <p:nvSpPr>
          <p:cNvPr id="2" name="Title 1"/>
          <p:cNvSpPr>
            <a:spLocks noGrp="1"/>
          </p:cNvSpPr>
          <p:nvPr>
            <p:ph type="ctrTitle"/>
          </p:nvPr>
        </p:nvSpPr>
        <p:spPr>
          <a:xfrm>
            <a:off x="2590991" y="1680291"/>
            <a:ext cx="7010018" cy="2288225"/>
          </a:xfrm>
        </p:spPr>
        <p:txBody>
          <a:bodyPr>
            <a:normAutofit/>
          </a:bodyPr>
          <a:lstStyle/>
          <a:p>
            <a:pPr algn="l"/>
            <a:r>
              <a:rPr lang="en-US" sz="7200" dirty="0" smtClean="0"/>
              <a:t>Foundations of Entrepreneurship</a:t>
            </a:r>
            <a:endParaRPr lang="en-US" sz="7200" dirty="0"/>
          </a:p>
        </p:txBody>
      </p:sp>
      <p:sp>
        <p:nvSpPr>
          <p:cNvPr id="3" name="Subtitle 2"/>
          <p:cNvSpPr>
            <a:spLocks noGrp="1"/>
          </p:cNvSpPr>
          <p:nvPr>
            <p:ph type="subTitle" idx="1"/>
          </p:nvPr>
        </p:nvSpPr>
        <p:spPr>
          <a:xfrm>
            <a:off x="2590991" y="3968516"/>
            <a:ext cx="7010018" cy="785251"/>
          </a:xfrm>
        </p:spPr>
        <p:txBody>
          <a:bodyPr>
            <a:normAutofit/>
          </a:bodyPr>
          <a:lstStyle/>
          <a:p>
            <a:pPr algn="l"/>
            <a:r>
              <a:rPr lang="en-US" dirty="0" smtClean="0"/>
              <a:t>Design, Innovation &amp; Product Development </a:t>
            </a:r>
            <a:endParaRPr lang="en-US" dirty="0"/>
          </a:p>
        </p:txBody>
      </p:sp>
      <p:sp>
        <p:nvSpPr>
          <p:cNvPr id="19"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DD7DB09-290B-4A1F-BFC1-51ED7C978E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0" y="6129194"/>
            <a:ext cx="5239689" cy="728806"/>
            <a:chOff x="0" y="0"/>
            <a:chExt cx="5239689" cy="564776"/>
          </a:xfrm>
        </p:grpSpPr>
        <p:sp>
          <p:nvSpPr>
            <p:cNvPr id="15" name="Freeform 14"/>
            <p:cNvSpPr/>
            <p:nvPr/>
          </p:nvSpPr>
          <p:spPr>
            <a:xfrm>
              <a:off x="480234"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pattFill prst="smGrid">
              <a:fgClr>
                <a:srgbClr val="CC9900"/>
              </a:fgClr>
              <a:bgClr>
                <a:schemeClr val="bg1"/>
              </a:bgClr>
            </a:pattFill>
            <a:ln w="3175">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15"/>
            <p:cNvSpPr/>
            <p:nvPr/>
          </p:nvSpPr>
          <p:spPr>
            <a:xfrm>
              <a:off x="239561"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pattFill prst="horzBrick">
              <a:fgClr>
                <a:srgbClr val="666633"/>
              </a:fgClr>
              <a:bgClr>
                <a:schemeClr val="bg1"/>
              </a:bgClr>
            </a:pattFill>
            <a:ln w="6350">
              <a:solidFill>
                <a:srgbClr val="66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17"/>
            <p:cNvSpPr/>
            <p:nvPr/>
          </p:nvSpPr>
          <p:spPr>
            <a:xfrm>
              <a:off x="0"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pattFill prst="sphere">
              <a:fgClr>
                <a:srgbClr val="663300"/>
              </a:fgClr>
              <a:bgClr>
                <a:schemeClr val="bg1"/>
              </a:bgClr>
            </a:pattFill>
            <a:ln w="635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p:cNvSpPr txBox="1"/>
          <p:nvPr/>
        </p:nvSpPr>
        <p:spPr>
          <a:xfrm>
            <a:off x="5238575" y="6589135"/>
            <a:ext cx="4075889" cy="307777"/>
          </a:xfrm>
          <a:prstGeom prst="rect">
            <a:avLst/>
          </a:prstGeom>
          <a:noFill/>
        </p:spPr>
        <p:txBody>
          <a:bodyPr wrap="square" rtlCol="0">
            <a:spAutoFit/>
          </a:bodyPr>
          <a:lstStyle/>
          <a:p>
            <a:r>
              <a:rPr lang="en-US" dirty="0" smtClean="0">
                <a:solidFill>
                  <a:schemeClr val="bg1"/>
                </a:solidFill>
              </a:rPr>
              <a:t>© Manoj K Mondal, </a:t>
            </a:r>
            <a:r>
              <a:rPr lang="en-US" dirty="0" err="1" smtClean="0">
                <a:solidFill>
                  <a:schemeClr val="bg1"/>
                </a:solidFill>
              </a:rPr>
              <a:t>RMSoEE</a:t>
            </a:r>
            <a:endParaRPr lang="en-IN" dirty="0">
              <a:solidFill>
                <a:schemeClr val="bg1"/>
              </a:solidFill>
            </a:endParaRPr>
          </a:p>
        </p:txBody>
      </p:sp>
      <p:sp>
        <p:nvSpPr>
          <p:cNvPr id="20" name="TextBox 19"/>
          <p:cNvSpPr txBox="1"/>
          <p:nvPr/>
        </p:nvSpPr>
        <p:spPr>
          <a:xfrm>
            <a:off x="7986409" y="6589135"/>
            <a:ext cx="4123137" cy="307777"/>
          </a:xfrm>
          <a:prstGeom prst="rect">
            <a:avLst/>
          </a:prstGeom>
          <a:noFill/>
        </p:spPr>
        <p:txBody>
          <a:bodyPr wrap="square" rtlCol="0">
            <a:spAutoFit/>
          </a:bodyPr>
          <a:lstStyle/>
          <a:p>
            <a:r>
              <a:rPr lang="en-US" dirty="0" smtClean="0">
                <a:solidFill>
                  <a:schemeClr val="bg1"/>
                </a:solidFill>
              </a:rPr>
              <a:t>Image by </a:t>
            </a:r>
            <a:r>
              <a:rPr lang="en-IN" b="1" dirty="0">
                <a:solidFill>
                  <a:schemeClr val="bg1"/>
                </a:solidFill>
              </a:rPr>
              <a:t>Joshua </a:t>
            </a:r>
            <a:r>
              <a:rPr lang="en-IN" b="1" dirty="0" err="1" smtClean="0">
                <a:solidFill>
                  <a:schemeClr val="bg1"/>
                </a:solidFill>
              </a:rPr>
              <a:t>Sortino</a:t>
            </a:r>
            <a:r>
              <a:rPr lang="en-IN" b="1" dirty="0">
                <a:solidFill>
                  <a:schemeClr val="bg1"/>
                </a:solidFill>
              </a:rPr>
              <a:t>: </a:t>
            </a:r>
            <a:r>
              <a:rPr lang="en-IN" sz="1200" b="1" dirty="0">
                <a:solidFill>
                  <a:schemeClr val="bg1"/>
                </a:solidFill>
              </a:rPr>
              <a:t>https://unsplash.com</a:t>
            </a:r>
            <a:endParaRPr lang="en-IN" sz="1200" dirty="0">
              <a:solidFill>
                <a:schemeClr val="bg1"/>
              </a:solidFill>
            </a:endParaRPr>
          </a:p>
        </p:txBody>
      </p:sp>
      <p:sp>
        <p:nvSpPr>
          <p:cNvPr id="5" name="TextBox 4"/>
          <p:cNvSpPr txBox="1"/>
          <p:nvPr/>
        </p:nvSpPr>
        <p:spPr>
          <a:xfrm>
            <a:off x="3881718" y="4847134"/>
            <a:ext cx="3854824" cy="461665"/>
          </a:xfrm>
          <a:prstGeom prst="rect">
            <a:avLst/>
          </a:prstGeom>
          <a:noFill/>
        </p:spPr>
        <p:txBody>
          <a:bodyPr wrap="square" rtlCol="0">
            <a:spAutoFit/>
          </a:bodyPr>
          <a:lstStyle/>
          <a:p>
            <a:pPr algn="ctr"/>
            <a:r>
              <a:rPr lang="en-US" sz="2400" b="1" dirty="0" smtClean="0"/>
              <a:t>Lecture Note # 25</a:t>
            </a:r>
            <a:endParaRPr lang="en-IN" sz="2400" b="1" dirty="0"/>
          </a:p>
        </p:txBody>
      </p:sp>
    </p:spTree>
    <p:extLst>
      <p:ext uri="{BB962C8B-B14F-4D97-AF65-F5344CB8AC3E}">
        <p14:creationId xmlns:p14="http://schemas.microsoft.com/office/powerpoint/2010/main" val="1134908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1876" y="779993"/>
            <a:ext cx="2998177" cy="1325563"/>
          </a:xfrm>
        </p:spPr>
        <p:txBody>
          <a:bodyPr/>
          <a:lstStyle/>
          <a:p>
            <a:r>
              <a:rPr lang="en-US"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Design Thinking</a:t>
            </a:r>
            <a:endParaRPr lang="en-IN"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aphicFrame>
        <p:nvGraphicFramePr>
          <p:cNvPr id="5" name="Diagram 4"/>
          <p:cNvGraphicFramePr/>
          <p:nvPr>
            <p:extLst>
              <p:ext uri="{D42A27DB-BD31-4B8C-83A1-F6EECF244321}">
                <p14:modId xmlns:p14="http://schemas.microsoft.com/office/powerpoint/2010/main" val="2821032143"/>
              </p:ext>
            </p:extLst>
          </p:nvPr>
        </p:nvGraphicFramePr>
        <p:xfrm>
          <a:off x="1447474" y="489764"/>
          <a:ext cx="665512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Freeform 20"/>
          <p:cNvSpPr/>
          <p:nvPr/>
        </p:nvSpPr>
        <p:spPr>
          <a:xfrm>
            <a:off x="8102600" y="498555"/>
            <a:ext cx="631092" cy="5017314"/>
          </a:xfrm>
          <a:custGeom>
            <a:avLst/>
            <a:gdLst>
              <a:gd name="connsiteX0" fmla="*/ 189033 w 631092"/>
              <a:gd name="connsiteY0" fmla="*/ 3534489 h 5017314"/>
              <a:gd name="connsiteX1" fmla="*/ 189033 w 631092"/>
              <a:gd name="connsiteY1" fmla="*/ 3620214 h 5017314"/>
              <a:gd name="connsiteX2" fmla="*/ 413237 w 631092"/>
              <a:gd name="connsiteY2" fmla="*/ 3620214 h 5017314"/>
              <a:gd name="connsiteX3" fmla="*/ 413237 w 631092"/>
              <a:gd name="connsiteY3" fmla="*/ 3791664 h 5017314"/>
              <a:gd name="connsiteX4" fmla="*/ 189033 w 631092"/>
              <a:gd name="connsiteY4" fmla="*/ 3791664 h 5017314"/>
              <a:gd name="connsiteX5" fmla="*/ 189033 w 631092"/>
              <a:gd name="connsiteY5" fmla="*/ 3877389 h 5017314"/>
              <a:gd name="connsiteX6" fmla="*/ 17583 w 631092"/>
              <a:gd name="connsiteY6" fmla="*/ 3705939 h 5017314"/>
              <a:gd name="connsiteX7" fmla="*/ 189033 w 631092"/>
              <a:gd name="connsiteY7" fmla="*/ 2492987 h 5017314"/>
              <a:gd name="connsiteX8" fmla="*/ 189033 w 631092"/>
              <a:gd name="connsiteY8" fmla="*/ 2578712 h 5017314"/>
              <a:gd name="connsiteX9" fmla="*/ 413237 w 631092"/>
              <a:gd name="connsiteY9" fmla="*/ 2578712 h 5017314"/>
              <a:gd name="connsiteX10" fmla="*/ 413237 w 631092"/>
              <a:gd name="connsiteY10" fmla="*/ 2750162 h 5017314"/>
              <a:gd name="connsiteX11" fmla="*/ 189033 w 631092"/>
              <a:gd name="connsiteY11" fmla="*/ 2750162 h 5017314"/>
              <a:gd name="connsiteX12" fmla="*/ 189033 w 631092"/>
              <a:gd name="connsiteY12" fmla="*/ 2835887 h 5017314"/>
              <a:gd name="connsiteX13" fmla="*/ 17583 w 631092"/>
              <a:gd name="connsiteY13" fmla="*/ 2664437 h 5017314"/>
              <a:gd name="connsiteX14" fmla="*/ 189033 w 631092"/>
              <a:gd name="connsiteY14" fmla="*/ 1475806 h 5017314"/>
              <a:gd name="connsiteX15" fmla="*/ 189033 w 631092"/>
              <a:gd name="connsiteY15" fmla="*/ 1561531 h 5017314"/>
              <a:gd name="connsiteX16" fmla="*/ 413237 w 631092"/>
              <a:gd name="connsiteY16" fmla="*/ 1561531 h 5017314"/>
              <a:gd name="connsiteX17" fmla="*/ 413237 w 631092"/>
              <a:gd name="connsiteY17" fmla="*/ 1732981 h 5017314"/>
              <a:gd name="connsiteX18" fmla="*/ 189033 w 631092"/>
              <a:gd name="connsiteY18" fmla="*/ 1732981 h 5017314"/>
              <a:gd name="connsiteX19" fmla="*/ 189033 w 631092"/>
              <a:gd name="connsiteY19" fmla="*/ 1818706 h 5017314"/>
              <a:gd name="connsiteX20" fmla="*/ 17583 w 631092"/>
              <a:gd name="connsiteY20" fmla="*/ 1647256 h 5017314"/>
              <a:gd name="connsiteX21" fmla="*/ 162007 w 631092"/>
              <a:gd name="connsiteY21" fmla="*/ 0 h 5017314"/>
              <a:gd name="connsiteX22" fmla="*/ 162007 w 631092"/>
              <a:gd name="connsiteY22" fmla="*/ 81003 h 5017314"/>
              <a:gd name="connsiteX23" fmla="*/ 613508 w 631092"/>
              <a:gd name="connsiteY23" fmla="*/ 81003 h 5017314"/>
              <a:gd name="connsiteX24" fmla="*/ 613508 w 631092"/>
              <a:gd name="connsiteY24" fmla="*/ 243010 h 5017314"/>
              <a:gd name="connsiteX25" fmla="*/ 493294 w 631092"/>
              <a:gd name="connsiteY25" fmla="*/ 243010 h 5017314"/>
              <a:gd name="connsiteX26" fmla="*/ 631092 w 631092"/>
              <a:gd name="connsiteY26" fmla="*/ 374095 h 5017314"/>
              <a:gd name="connsiteX27" fmla="*/ 558556 w 631092"/>
              <a:gd name="connsiteY27" fmla="*/ 374095 h 5017314"/>
              <a:gd name="connsiteX28" fmla="*/ 558556 w 631092"/>
              <a:gd name="connsiteY28" fmla="*/ 5017314 h 5017314"/>
              <a:gd name="connsiteX29" fmla="*/ 530143 w 631092"/>
              <a:gd name="connsiteY29" fmla="*/ 5017314 h 5017314"/>
              <a:gd name="connsiteX30" fmla="*/ 413483 w 631092"/>
              <a:gd name="connsiteY30" fmla="*/ 5017314 h 5017314"/>
              <a:gd name="connsiteX31" fmla="*/ 0 w 631092"/>
              <a:gd name="connsiteY31" fmla="*/ 5017314 h 5017314"/>
              <a:gd name="connsiteX32" fmla="*/ 0 w 631092"/>
              <a:gd name="connsiteY32" fmla="*/ 4811159 h 5017314"/>
              <a:gd name="connsiteX33" fmla="*/ 413483 w 631092"/>
              <a:gd name="connsiteY33" fmla="*/ 4811159 h 5017314"/>
              <a:gd name="connsiteX34" fmla="*/ 413483 w 631092"/>
              <a:gd name="connsiteY34" fmla="*/ 374095 h 5017314"/>
              <a:gd name="connsiteX35" fmla="*/ 340946 w 631092"/>
              <a:gd name="connsiteY35" fmla="*/ 374095 h 5017314"/>
              <a:gd name="connsiteX36" fmla="*/ 478745 w 631092"/>
              <a:gd name="connsiteY36" fmla="*/ 243010 h 5017314"/>
              <a:gd name="connsiteX37" fmla="*/ 162007 w 631092"/>
              <a:gd name="connsiteY37" fmla="*/ 243010 h 5017314"/>
              <a:gd name="connsiteX38" fmla="*/ 162007 w 631092"/>
              <a:gd name="connsiteY38" fmla="*/ 324013 h 5017314"/>
              <a:gd name="connsiteX39" fmla="*/ 0 w 631092"/>
              <a:gd name="connsiteY39" fmla="*/ 162007 h 50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1092" h="5017314">
                <a:moveTo>
                  <a:pt x="189033" y="3534489"/>
                </a:moveTo>
                <a:lnTo>
                  <a:pt x="189033" y="3620214"/>
                </a:lnTo>
                <a:lnTo>
                  <a:pt x="413237" y="3620214"/>
                </a:lnTo>
                <a:lnTo>
                  <a:pt x="413237" y="3791664"/>
                </a:lnTo>
                <a:lnTo>
                  <a:pt x="189033" y="3791664"/>
                </a:lnTo>
                <a:lnTo>
                  <a:pt x="189033" y="3877389"/>
                </a:lnTo>
                <a:lnTo>
                  <a:pt x="17583" y="3705939"/>
                </a:lnTo>
                <a:close/>
                <a:moveTo>
                  <a:pt x="189033" y="2492987"/>
                </a:moveTo>
                <a:lnTo>
                  <a:pt x="189033" y="2578712"/>
                </a:lnTo>
                <a:lnTo>
                  <a:pt x="413237" y="2578712"/>
                </a:lnTo>
                <a:lnTo>
                  <a:pt x="413237" y="2750162"/>
                </a:lnTo>
                <a:lnTo>
                  <a:pt x="189033" y="2750162"/>
                </a:lnTo>
                <a:lnTo>
                  <a:pt x="189033" y="2835887"/>
                </a:lnTo>
                <a:lnTo>
                  <a:pt x="17583" y="2664437"/>
                </a:lnTo>
                <a:close/>
                <a:moveTo>
                  <a:pt x="189033" y="1475806"/>
                </a:moveTo>
                <a:lnTo>
                  <a:pt x="189033" y="1561531"/>
                </a:lnTo>
                <a:lnTo>
                  <a:pt x="413237" y="1561531"/>
                </a:lnTo>
                <a:lnTo>
                  <a:pt x="413237" y="1732981"/>
                </a:lnTo>
                <a:lnTo>
                  <a:pt x="189033" y="1732981"/>
                </a:lnTo>
                <a:lnTo>
                  <a:pt x="189033" y="1818706"/>
                </a:lnTo>
                <a:lnTo>
                  <a:pt x="17583" y="1647256"/>
                </a:lnTo>
                <a:close/>
                <a:moveTo>
                  <a:pt x="162007" y="0"/>
                </a:moveTo>
                <a:lnTo>
                  <a:pt x="162007" y="81003"/>
                </a:lnTo>
                <a:lnTo>
                  <a:pt x="613508" y="81003"/>
                </a:lnTo>
                <a:lnTo>
                  <a:pt x="613508" y="243010"/>
                </a:lnTo>
                <a:lnTo>
                  <a:pt x="493294" y="243010"/>
                </a:lnTo>
                <a:lnTo>
                  <a:pt x="631092" y="374095"/>
                </a:lnTo>
                <a:lnTo>
                  <a:pt x="558556" y="374095"/>
                </a:lnTo>
                <a:lnTo>
                  <a:pt x="558556" y="5017314"/>
                </a:lnTo>
                <a:lnTo>
                  <a:pt x="530143" y="5017314"/>
                </a:lnTo>
                <a:lnTo>
                  <a:pt x="413483" y="5017314"/>
                </a:lnTo>
                <a:lnTo>
                  <a:pt x="0" y="5017314"/>
                </a:lnTo>
                <a:lnTo>
                  <a:pt x="0" y="4811159"/>
                </a:lnTo>
                <a:lnTo>
                  <a:pt x="413483" y="4811159"/>
                </a:lnTo>
                <a:lnTo>
                  <a:pt x="413483" y="374095"/>
                </a:lnTo>
                <a:lnTo>
                  <a:pt x="340946" y="374095"/>
                </a:lnTo>
                <a:lnTo>
                  <a:pt x="478745" y="243010"/>
                </a:lnTo>
                <a:lnTo>
                  <a:pt x="162007" y="243010"/>
                </a:lnTo>
                <a:lnTo>
                  <a:pt x="162007" y="324013"/>
                </a:lnTo>
                <a:lnTo>
                  <a:pt x="0" y="1620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21"/>
          <p:cNvSpPr/>
          <p:nvPr/>
        </p:nvSpPr>
        <p:spPr>
          <a:xfrm rot="10800000">
            <a:off x="838199" y="489765"/>
            <a:ext cx="669519" cy="5026105"/>
          </a:xfrm>
          <a:custGeom>
            <a:avLst/>
            <a:gdLst>
              <a:gd name="connsiteX0" fmla="*/ 171450 w 669519"/>
              <a:gd name="connsiteY0" fmla="*/ 3805277 h 5026105"/>
              <a:gd name="connsiteX1" fmla="*/ 0 w 669519"/>
              <a:gd name="connsiteY1" fmla="*/ 3633827 h 5026105"/>
              <a:gd name="connsiteX2" fmla="*/ 171450 w 669519"/>
              <a:gd name="connsiteY2" fmla="*/ 3462377 h 5026105"/>
              <a:gd name="connsiteX3" fmla="*/ 171450 w 669519"/>
              <a:gd name="connsiteY3" fmla="*/ 3548102 h 5026105"/>
              <a:gd name="connsiteX4" fmla="*/ 395654 w 669519"/>
              <a:gd name="connsiteY4" fmla="*/ 3548102 h 5026105"/>
              <a:gd name="connsiteX5" fmla="*/ 395654 w 669519"/>
              <a:gd name="connsiteY5" fmla="*/ 3719552 h 5026105"/>
              <a:gd name="connsiteX6" fmla="*/ 171450 w 669519"/>
              <a:gd name="connsiteY6" fmla="*/ 3719552 h 5026105"/>
              <a:gd name="connsiteX7" fmla="*/ 590388 w 669519"/>
              <a:gd name="connsiteY7" fmla="*/ 5026105 h 5026105"/>
              <a:gd name="connsiteX8" fmla="*/ 60245 w 669519"/>
              <a:gd name="connsiteY8" fmla="*/ 5026105 h 5026105"/>
              <a:gd name="connsiteX9" fmla="*/ 60245 w 669519"/>
              <a:gd name="connsiteY9" fmla="*/ 4820671 h 5026105"/>
              <a:gd name="connsiteX10" fmla="*/ 399155 w 669519"/>
              <a:gd name="connsiteY10" fmla="*/ 4820671 h 5026105"/>
              <a:gd name="connsiteX11" fmla="*/ 399155 w 669519"/>
              <a:gd name="connsiteY11" fmla="*/ 2510854 h 5026105"/>
              <a:gd name="connsiteX12" fmla="*/ 214109 w 669519"/>
              <a:gd name="connsiteY12" fmla="*/ 2510854 h 5026105"/>
              <a:gd name="connsiteX13" fmla="*/ 214109 w 669519"/>
              <a:gd name="connsiteY13" fmla="*/ 2596579 h 5026105"/>
              <a:gd name="connsiteX14" fmla="*/ 42659 w 669519"/>
              <a:gd name="connsiteY14" fmla="*/ 2425129 h 5026105"/>
              <a:gd name="connsiteX15" fmla="*/ 214109 w 669519"/>
              <a:gd name="connsiteY15" fmla="*/ 2253679 h 5026105"/>
              <a:gd name="connsiteX16" fmla="*/ 214109 w 669519"/>
              <a:gd name="connsiteY16" fmla="*/ 2339404 h 5026105"/>
              <a:gd name="connsiteX17" fmla="*/ 399155 w 669519"/>
              <a:gd name="connsiteY17" fmla="*/ 2339404 h 5026105"/>
              <a:gd name="connsiteX18" fmla="*/ 399155 w 669519"/>
              <a:gd name="connsiteY18" fmla="*/ 1467541 h 5026105"/>
              <a:gd name="connsiteX19" fmla="*/ 214108 w 669519"/>
              <a:gd name="connsiteY19" fmla="*/ 1467541 h 5026105"/>
              <a:gd name="connsiteX20" fmla="*/ 214108 w 669519"/>
              <a:gd name="connsiteY20" fmla="*/ 1553266 h 5026105"/>
              <a:gd name="connsiteX21" fmla="*/ 42658 w 669519"/>
              <a:gd name="connsiteY21" fmla="*/ 1381816 h 5026105"/>
              <a:gd name="connsiteX22" fmla="*/ 214108 w 669519"/>
              <a:gd name="connsiteY22" fmla="*/ 1210366 h 5026105"/>
              <a:gd name="connsiteX23" fmla="*/ 214108 w 669519"/>
              <a:gd name="connsiteY23" fmla="*/ 1296091 h 5026105"/>
              <a:gd name="connsiteX24" fmla="*/ 399155 w 669519"/>
              <a:gd name="connsiteY24" fmla="*/ 1296091 h 5026105"/>
              <a:gd name="connsiteX25" fmla="*/ 399155 w 669519"/>
              <a:gd name="connsiteY25" fmla="*/ 265783 h 5026105"/>
              <a:gd name="connsiteX26" fmla="*/ 309034 w 669519"/>
              <a:gd name="connsiteY26" fmla="*/ 265783 h 5026105"/>
              <a:gd name="connsiteX27" fmla="*/ 318115 w 669519"/>
              <a:gd name="connsiteY27" fmla="*/ 257175 h 5026105"/>
              <a:gd name="connsiteX28" fmla="*/ 214108 w 669519"/>
              <a:gd name="connsiteY28" fmla="*/ 257175 h 5026105"/>
              <a:gd name="connsiteX29" fmla="*/ 214108 w 669519"/>
              <a:gd name="connsiteY29" fmla="*/ 342900 h 5026105"/>
              <a:gd name="connsiteX30" fmla="*/ 42658 w 669519"/>
              <a:gd name="connsiteY30" fmla="*/ 171450 h 5026105"/>
              <a:gd name="connsiteX31" fmla="*/ 214108 w 669519"/>
              <a:gd name="connsiteY31" fmla="*/ 0 h 5026105"/>
              <a:gd name="connsiteX32" fmla="*/ 214108 w 669519"/>
              <a:gd name="connsiteY32" fmla="*/ 85725 h 5026105"/>
              <a:gd name="connsiteX33" fmla="*/ 572803 w 669519"/>
              <a:gd name="connsiteY33" fmla="*/ 85725 h 5026105"/>
              <a:gd name="connsiteX34" fmla="*/ 572803 w 669519"/>
              <a:gd name="connsiteY34" fmla="*/ 174102 h 5026105"/>
              <a:gd name="connsiteX35" fmla="*/ 669519 w 669519"/>
              <a:gd name="connsiteY35" fmla="*/ 265783 h 5026105"/>
              <a:gd name="connsiteX36" fmla="*/ 579398 w 669519"/>
              <a:gd name="connsiteY36" fmla="*/ 265783 h 5026105"/>
              <a:gd name="connsiteX37" fmla="*/ 579398 w 669519"/>
              <a:gd name="connsiteY37" fmla="*/ 4820671 h 5026105"/>
              <a:gd name="connsiteX38" fmla="*/ 590388 w 669519"/>
              <a:gd name="connsiteY38" fmla="*/ 4820671 h 502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9519" h="5026105">
                <a:moveTo>
                  <a:pt x="171450" y="3805277"/>
                </a:moveTo>
                <a:lnTo>
                  <a:pt x="0" y="3633827"/>
                </a:lnTo>
                <a:lnTo>
                  <a:pt x="171450" y="3462377"/>
                </a:lnTo>
                <a:lnTo>
                  <a:pt x="171450" y="3548102"/>
                </a:lnTo>
                <a:lnTo>
                  <a:pt x="395654" y="3548102"/>
                </a:lnTo>
                <a:lnTo>
                  <a:pt x="395654" y="3719552"/>
                </a:lnTo>
                <a:lnTo>
                  <a:pt x="171450" y="3719552"/>
                </a:lnTo>
                <a:close/>
                <a:moveTo>
                  <a:pt x="590388" y="5026105"/>
                </a:moveTo>
                <a:lnTo>
                  <a:pt x="60245" y="5026105"/>
                </a:lnTo>
                <a:lnTo>
                  <a:pt x="60245" y="4820671"/>
                </a:lnTo>
                <a:lnTo>
                  <a:pt x="399155" y="4820671"/>
                </a:lnTo>
                <a:lnTo>
                  <a:pt x="399155" y="2510854"/>
                </a:lnTo>
                <a:lnTo>
                  <a:pt x="214109" y="2510854"/>
                </a:lnTo>
                <a:lnTo>
                  <a:pt x="214109" y="2596579"/>
                </a:lnTo>
                <a:lnTo>
                  <a:pt x="42659" y="2425129"/>
                </a:lnTo>
                <a:lnTo>
                  <a:pt x="214109" y="2253679"/>
                </a:lnTo>
                <a:lnTo>
                  <a:pt x="214109" y="2339404"/>
                </a:lnTo>
                <a:lnTo>
                  <a:pt x="399155" y="2339404"/>
                </a:lnTo>
                <a:lnTo>
                  <a:pt x="399155" y="1467541"/>
                </a:lnTo>
                <a:lnTo>
                  <a:pt x="214108" y="1467541"/>
                </a:lnTo>
                <a:lnTo>
                  <a:pt x="214108" y="1553266"/>
                </a:lnTo>
                <a:lnTo>
                  <a:pt x="42658" y="1381816"/>
                </a:lnTo>
                <a:lnTo>
                  <a:pt x="214108" y="1210366"/>
                </a:lnTo>
                <a:lnTo>
                  <a:pt x="214108" y="1296091"/>
                </a:lnTo>
                <a:lnTo>
                  <a:pt x="399155" y="1296091"/>
                </a:lnTo>
                <a:lnTo>
                  <a:pt x="399155" y="265783"/>
                </a:lnTo>
                <a:lnTo>
                  <a:pt x="309034" y="265783"/>
                </a:lnTo>
                <a:lnTo>
                  <a:pt x="318115" y="257175"/>
                </a:lnTo>
                <a:lnTo>
                  <a:pt x="214108" y="257175"/>
                </a:lnTo>
                <a:lnTo>
                  <a:pt x="214108" y="342900"/>
                </a:lnTo>
                <a:lnTo>
                  <a:pt x="42658" y="171450"/>
                </a:lnTo>
                <a:lnTo>
                  <a:pt x="214108" y="0"/>
                </a:lnTo>
                <a:lnTo>
                  <a:pt x="214108" y="85725"/>
                </a:lnTo>
                <a:lnTo>
                  <a:pt x="572803" y="85725"/>
                </a:lnTo>
                <a:lnTo>
                  <a:pt x="572803" y="174102"/>
                </a:lnTo>
                <a:lnTo>
                  <a:pt x="669519" y="265783"/>
                </a:lnTo>
                <a:lnTo>
                  <a:pt x="579398" y="265783"/>
                </a:lnTo>
                <a:lnTo>
                  <a:pt x="579398" y="4820671"/>
                </a:lnTo>
                <a:lnTo>
                  <a:pt x="590388" y="48206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4416713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Profile </a:t>
            </a:r>
            <a:r>
              <a:rPr lang="en-US" dirty="0"/>
              <a:t>of a Design </a:t>
            </a:r>
            <a:r>
              <a:rPr lang="en-US" b="1" dirty="0"/>
              <a:t>Thinker - </a:t>
            </a:r>
            <a:r>
              <a:rPr lang="en-US" sz="2400" dirty="0"/>
              <a:t>2</a:t>
            </a:r>
          </a:p>
        </p:txBody>
      </p:sp>
      <p:sp>
        <p:nvSpPr>
          <p:cNvPr id="3" name="Content Placeholder 2"/>
          <p:cNvSpPr>
            <a:spLocks noGrp="1"/>
          </p:cNvSpPr>
          <p:nvPr>
            <p:ph idx="1"/>
          </p:nvPr>
        </p:nvSpPr>
        <p:spPr/>
        <p:txBody>
          <a:bodyPr>
            <a:normAutofit/>
          </a:bodyPr>
          <a:lstStyle/>
          <a:p>
            <a:r>
              <a:rPr lang="en-US" b="1" dirty="0"/>
              <a:t>Integrative thinking.</a:t>
            </a:r>
          </a:p>
          <a:p>
            <a:pPr marL="0" indent="0">
              <a:buNone/>
            </a:pPr>
            <a:r>
              <a:rPr lang="en-US" dirty="0"/>
              <a:t>They not only rely on analytical processes (those that produce </a:t>
            </a:r>
            <a:r>
              <a:rPr lang="en-US" dirty="0" smtClean="0"/>
              <a:t>either </a:t>
            </a:r>
            <a:r>
              <a:rPr lang="en-US" dirty="0"/>
              <a:t>or choices) but also exhibit the ability to see all of the salient—and sometimes contradictory—aspects of a confounding problem and create novel solutions that go beyond and dramatically improve on existing alternatives.</a:t>
            </a:r>
          </a:p>
        </p:txBody>
      </p:sp>
    </p:spTree>
    <p:extLst>
      <p:ext uri="{BB962C8B-B14F-4D97-AF65-F5344CB8AC3E}">
        <p14:creationId xmlns:p14="http://schemas.microsoft.com/office/powerpoint/2010/main" val="21383589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Profile </a:t>
            </a:r>
            <a:r>
              <a:rPr lang="en-US" dirty="0"/>
              <a:t>of a Design </a:t>
            </a:r>
            <a:r>
              <a:rPr lang="en-US" b="1" dirty="0"/>
              <a:t>Thinker </a:t>
            </a:r>
            <a:r>
              <a:rPr lang="en-US" sz="2400" dirty="0"/>
              <a:t>-3</a:t>
            </a:r>
          </a:p>
        </p:txBody>
      </p:sp>
      <p:sp>
        <p:nvSpPr>
          <p:cNvPr id="3" name="Content Placeholder 2"/>
          <p:cNvSpPr>
            <a:spLocks noGrp="1"/>
          </p:cNvSpPr>
          <p:nvPr>
            <p:ph idx="1"/>
          </p:nvPr>
        </p:nvSpPr>
        <p:spPr/>
        <p:txBody>
          <a:bodyPr/>
          <a:lstStyle/>
          <a:p>
            <a:r>
              <a:rPr lang="en-US" b="1" dirty="0"/>
              <a:t>Optimism.</a:t>
            </a:r>
          </a:p>
          <a:p>
            <a:pPr marL="0" indent="0">
              <a:buNone/>
            </a:pPr>
            <a:r>
              <a:rPr lang="en-US" dirty="0"/>
              <a:t>They assume that no matter how challenging the constraints of a given problem, at least one potential solution is better than the existing alternatives.</a:t>
            </a:r>
          </a:p>
        </p:txBody>
      </p:sp>
    </p:spTree>
    <p:extLst>
      <p:ext uri="{BB962C8B-B14F-4D97-AF65-F5344CB8AC3E}">
        <p14:creationId xmlns:p14="http://schemas.microsoft.com/office/powerpoint/2010/main" val="335228500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Profile </a:t>
            </a:r>
            <a:r>
              <a:rPr lang="en-US" dirty="0"/>
              <a:t>of a Design </a:t>
            </a:r>
            <a:r>
              <a:rPr lang="en-US" b="1" dirty="0"/>
              <a:t>Thinker </a:t>
            </a:r>
            <a:r>
              <a:rPr lang="en-US" sz="2400" dirty="0"/>
              <a:t>-4</a:t>
            </a:r>
          </a:p>
        </p:txBody>
      </p:sp>
      <p:sp>
        <p:nvSpPr>
          <p:cNvPr id="3" name="Content Placeholder 2"/>
          <p:cNvSpPr>
            <a:spLocks noGrp="1"/>
          </p:cNvSpPr>
          <p:nvPr>
            <p:ph idx="1"/>
          </p:nvPr>
        </p:nvSpPr>
        <p:spPr/>
        <p:txBody>
          <a:bodyPr/>
          <a:lstStyle/>
          <a:p>
            <a:r>
              <a:rPr lang="en-US" b="1" dirty="0"/>
              <a:t>Experimentalism.</a:t>
            </a:r>
          </a:p>
          <a:p>
            <a:pPr marL="0" indent="0">
              <a:buNone/>
            </a:pPr>
            <a:r>
              <a:rPr lang="en-US" dirty="0"/>
              <a:t>Significant innovations don’t come from incremental tweaks. Design thinkers pose questions and explore constraints in creative ways that proceed in entirely new directions.</a:t>
            </a:r>
          </a:p>
        </p:txBody>
      </p:sp>
    </p:spTree>
    <p:extLst>
      <p:ext uri="{BB962C8B-B14F-4D97-AF65-F5344CB8AC3E}">
        <p14:creationId xmlns:p14="http://schemas.microsoft.com/office/powerpoint/2010/main" val="40093609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Profile </a:t>
            </a:r>
            <a:r>
              <a:rPr lang="en-US" dirty="0"/>
              <a:t>of a Design </a:t>
            </a:r>
            <a:r>
              <a:rPr lang="en-US" b="1" dirty="0"/>
              <a:t>Thinker </a:t>
            </a:r>
            <a:r>
              <a:rPr lang="en-US" sz="2400" dirty="0"/>
              <a:t>-5</a:t>
            </a:r>
          </a:p>
        </p:txBody>
      </p:sp>
      <p:sp>
        <p:nvSpPr>
          <p:cNvPr id="3" name="Content Placeholder 2"/>
          <p:cNvSpPr>
            <a:spLocks noGrp="1"/>
          </p:cNvSpPr>
          <p:nvPr>
            <p:ph idx="1"/>
          </p:nvPr>
        </p:nvSpPr>
        <p:spPr>
          <a:xfrm>
            <a:off x="198120" y="1432433"/>
            <a:ext cx="10515600" cy="4351338"/>
          </a:xfrm>
        </p:spPr>
        <p:txBody>
          <a:bodyPr>
            <a:normAutofit/>
          </a:bodyPr>
          <a:lstStyle/>
          <a:p>
            <a:r>
              <a:rPr lang="en-US" b="1" dirty="0"/>
              <a:t>Collaboration. </a:t>
            </a:r>
          </a:p>
          <a:p>
            <a:pPr marL="0" indent="0">
              <a:buNone/>
            </a:pPr>
            <a:r>
              <a:rPr lang="en-US" dirty="0"/>
              <a:t>The increasing complexity of products, services, and experiences has replaced the myth of the lone creative genius with the reality of the enthusiastic interdisciplinary collaborator. </a:t>
            </a:r>
          </a:p>
          <a:p>
            <a:pPr marL="0" indent="0">
              <a:buNone/>
            </a:pPr>
            <a:r>
              <a:rPr lang="en-US" dirty="0"/>
              <a:t>The best design thinkers have significant experience in more than one domains. </a:t>
            </a:r>
          </a:p>
          <a:p>
            <a:pPr marL="0" indent="0">
              <a:buNone/>
            </a:pPr>
            <a:r>
              <a:rPr lang="en-US" dirty="0"/>
              <a:t>IDEO is known to employ people who are engineers </a:t>
            </a:r>
            <a:r>
              <a:rPr lang="en-US" i="1" dirty="0"/>
              <a:t>and </a:t>
            </a:r>
            <a:r>
              <a:rPr lang="en-US" dirty="0"/>
              <a:t>marketers, anthropologists </a:t>
            </a:r>
            <a:r>
              <a:rPr lang="en-US" i="1" dirty="0"/>
              <a:t>and </a:t>
            </a:r>
            <a:r>
              <a:rPr lang="en-US" dirty="0"/>
              <a:t>industrial designers, architects </a:t>
            </a:r>
            <a:r>
              <a:rPr lang="en-US" i="1" dirty="0"/>
              <a:t>and </a:t>
            </a:r>
            <a:r>
              <a:rPr lang="en-US" dirty="0"/>
              <a:t>psychologists.</a:t>
            </a:r>
          </a:p>
        </p:txBody>
      </p:sp>
    </p:spTree>
    <p:extLst>
      <p:ext uri="{BB962C8B-B14F-4D97-AF65-F5344CB8AC3E}">
        <p14:creationId xmlns:p14="http://schemas.microsoft.com/office/powerpoint/2010/main" val="365408339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and Simplicity</a:t>
            </a:r>
          </a:p>
        </p:txBody>
      </p:sp>
      <p:sp>
        <p:nvSpPr>
          <p:cNvPr id="3" name="Content Placeholder 2"/>
          <p:cNvSpPr>
            <a:spLocks noGrp="1"/>
          </p:cNvSpPr>
          <p:nvPr>
            <p:ph idx="1"/>
          </p:nvPr>
        </p:nvSpPr>
        <p:spPr/>
        <p:txBody>
          <a:bodyPr>
            <a:normAutofit/>
          </a:bodyPr>
          <a:lstStyle/>
          <a:p>
            <a:r>
              <a:rPr lang="en-US" dirty="0"/>
              <a:t>“That’s been one of my mantras — focus and simplicity. Simple can be harder than complex. You have to work hard to get your thinking clean to make it simple. But it’s worth it in the end because once you get there, you can move mountains.” - Steve Jobs</a:t>
            </a:r>
          </a:p>
          <a:p>
            <a:r>
              <a:rPr lang="en-US" dirty="0"/>
              <a:t>Simplicity - It is a design philosophy that is championed by many successful companies and fans of the products made by those companies alike.</a:t>
            </a:r>
          </a:p>
        </p:txBody>
      </p:sp>
    </p:spTree>
    <p:extLst>
      <p:ext uri="{BB962C8B-B14F-4D97-AF65-F5344CB8AC3E}">
        <p14:creationId xmlns:p14="http://schemas.microsoft.com/office/powerpoint/2010/main" val="225587085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Four Ways to Make the Design Simple</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b="1" dirty="0">
                <a:solidFill>
                  <a:schemeClr val="accent5">
                    <a:lumMod val="75000"/>
                  </a:schemeClr>
                </a:solidFill>
              </a:rPr>
              <a:t>Maintain Clarity: Understand and Design for your Users’ Main Goals</a:t>
            </a:r>
          </a:p>
          <a:p>
            <a:pPr marL="514350" indent="-514350">
              <a:buFont typeface="+mj-lt"/>
              <a:buAutoNum type="arabicPeriod"/>
            </a:pPr>
            <a:r>
              <a:rPr lang="en-US" b="1" dirty="0">
                <a:solidFill>
                  <a:schemeClr val="accent1">
                    <a:lumMod val="75000"/>
                  </a:schemeClr>
                </a:solidFill>
              </a:rPr>
              <a:t>Make Use of Automation: Design for a Minimum Amount of Conscious and Cognitive Effort</a:t>
            </a:r>
          </a:p>
          <a:p>
            <a:pPr marL="514350" indent="-514350">
              <a:buFont typeface="+mj-lt"/>
              <a:buAutoNum type="arabicPeriod"/>
            </a:pPr>
            <a:r>
              <a:rPr lang="en-US" b="1" dirty="0">
                <a:solidFill>
                  <a:schemeClr val="accent5">
                    <a:lumMod val="75000"/>
                  </a:schemeClr>
                </a:solidFill>
              </a:rPr>
              <a:t>Limit Options: Design for a Strong “Information Scent”</a:t>
            </a:r>
          </a:p>
          <a:p>
            <a:pPr marL="514350" indent="-514350">
              <a:buFont typeface="+mj-lt"/>
              <a:buAutoNum type="arabicPeriod"/>
            </a:pPr>
            <a:r>
              <a:rPr lang="en-US" b="1" dirty="0">
                <a:solidFill>
                  <a:schemeClr val="accent1">
                    <a:lumMod val="75000"/>
                  </a:schemeClr>
                </a:solidFill>
              </a:rPr>
              <a:t>Reduce the Gulf of Execution: Make your Users see how your Product can Help them Achieve their Goals</a:t>
            </a:r>
          </a:p>
          <a:p>
            <a:endParaRPr lang="en-US" dirty="0"/>
          </a:p>
        </p:txBody>
      </p:sp>
    </p:spTree>
    <p:extLst>
      <p:ext uri="{BB962C8B-B14F-4D97-AF65-F5344CB8AC3E}">
        <p14:creationId xmlns:p14="http://schemas.microsoft.com/office/powerpoint/2010/main" val="389541022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
            <a:ext cx="8572500" cy="68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809750" y="195263"/>
            <a:ext cx="1046440" cy="6476999"/>
          </a:xfrm>
          <a:prstGeom prst="rect">
            <a:avLst/>
          </a:prstGeom>
        </p:spPr>
        <p:style>
          <a:lnRef idx="0">
            <a:schemeClr val="accent2"/>
          </a:lnRef>
          <a:fillRef idx="3">
            <a:schemeClr val="accent2"/>
          </a:fillRef>
          <a:effectRef idx="3">
            <a:schemeClr val="accent2"/>
          </a:effectRef>
          <a:fontRef idx="minor">
            <a:schemeClr val="lt1"/>
          </a:fontRef>
        </p:style>
        <p:txBody>
          <a:bodyPr vert="vert270" wrap="square" rtlCol="0">
            <a:spAutoFit/>
          </a:bodyPr>
          <a:lstStyle/>
          <a:p>
            <a:r>
              <a:rPr lang="en-IN" sz="2800" dirty="0"/>
              <a:t>A cluttered complex design of a landing page</a:t>
            </a:r>
            <a:endParaRPr lang="en-US" sz="2800" dirty="0"/>
          </a:p>
        </p:txBody>
      </p:sp>
    </p:spTree>
    <p:extLst>
      <p:ext uri="{BB962C8B-B14F-4D97-AF65-F5344CB8AC3E}">
        <p14:creationId xmlns:p14="http://schemas.microsoft.com/office/powerpoint/2010/main" val="185516698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619125"/>
            <a:ext cx="8572500"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rot="5400000">
            <a:off x="5826325" y="-4226123"/>
            <a:ext cx="615553" cy="9067800"/>
          </a:xfrm>
          <a:prstGeom prst="rect">
            <a:avLst/>
          </a:prstGeom>
        </p:spPr>
        <p:style>
          <a:lnRef idx="0">
            <a:schemeClr val="accent2"/>
          </a:lnRef>
          <a:fillRef idx="3">
            <a:schemeClr val="accent2"/>
          </a:fillRef>
          <a:effectRef idx="3">
            <a:schemeClr val="accent2"/>
          </a:effectRef>
          <a:fontRef idx="minor">
            <a:schemeClr val="lt1"/>
          </a:fontRef>
        </p:style>
        <p:txBody>
          <a:bodyPr vert="vert270" wrap="square" rtlCol="0">
            <a:spAutoFit/>
          </a:bodyPr>
          <a:lstStyle/>
          <a:p>
            <a:r>
              <a:rPr lang="en-IN" sz="2800" dirty="0"/>
              <a:t>Simplified with transformative change in customer acquisition</a:t>
            </a:r>
            <a:endParaRPr lang="en-US" sz="2800" dirty="0"/>
          </a:p>
        </p:txBody>
      </p:sp>
    </p:spTree>
    <p:extLst>
      <p:ext uri="{BB962C8B-B14F-4D97-AF65-F5344CB8AC3E}">
        <p14:creationId xmlns:p14="http://schemas.microsoft.com/office/powerpoint/2010/main" val="412980440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438150"/>
            <a:ext cx="8572500" cy="59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55752" y="758659"/>
            <a:ext cx="615553" cy="5867400"/>
          </a:xfrm>
          <a:prstGeom prst="rect">
            <a:avLst/>
          </a:prstGeom>
        </p:spPr>
        <p:style>
          <a:lnRef idx="0">
            <a:schemeClr val="accent2"/>
          </a:lnRef>
          <a:fillRef idx="3">
            <a:schemeClr val="accent2"/>
          </a:fillRef>
          <a:effectRef idx="3">
            <a:schemeClr val="accent2"/>
          </a:effectRef>
          <a:fontRef idx="minor">
            <a:schemeClr val="lt1"/>
          </a:fontRef>
        </p:style>
        <p:txBody>
          <a:bodyPr vert="vert270" wrap="square" rtlCol="0">
            <a:spAutoFit/>
          </a:bodyPr>
          <a:lstStyle/>
          <a:p>
            <a:r>
              <a:rPr lang="en-IN" sz="2800" b="1" dirty="0"/>
              <a:t>Compare this with Google</a:t>
            </a:r>
            <a:endParaRPr lang="en-US" sz="2800" b="1" dirty="0"/>
          </a:p>
        </p:txBody>
      </p:sp>
    </p:spTree>
    <p:extLst>
      <p:ext uri="{BB962C8B-B14F-4D97-AF65-F5344CB8AC3E}">
        <p14:creationId xmlns:p14="http://schemas.microsoft.com/office/powerpoint/2010/main" val="109177213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685800"/>
            <a:ext cx="857250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629400" y="2514600"/>
            <a:ext cx="457200" cy="369332"/>
          </a:xfrm>
          <a:prstGeom prst="rect">
            <a:avLst/>
          </a:prstGeom>
          <a:solidFill>
            <a:schemeClr val="bg1"/>
          </a:solidFill>
        </p:spPr>
        <p:txBody>
          <a:bodyPr wrap="square" rtlCol="0">
            <a:spAutoFit/>
          </a:bodyPr>
          <a:lstStyle/>
          <a:p>
            <a:endParaRPr lang="en-IN" dirty="0"/>
          </a:p>
        </p:txBody>
      </p:sp>
      <p:sp>
        <p:nvSpPr>
          <p:cNvPr id="6" name="TextBox 5"/>
          <p:cNvSpPr txBox="1"/>
          <p:nvPr/>
        </p:nvSpPr>
        <p:spPr>
          <a:xfrm>
            <a:off x="0" y="1974453"/>
            <a:ext cx="553998" cy="4053681"/>
          </a:xfrm>
          <a:prstGeom prst="rect">
            <a:avLst/>
          </a:prstGeom>
        </p:spPr>
        <p:style>
          <a:lnRef idx="0">
            <a:schemeClr val="accent2"/>
          </a:lnRef>
          <a:fillRef idx="3">
            <a:schemeClr val="accent2"/>
          </a:fillRef>
          <a:effectRef idx="3">
            <a:schemeClr val="accent2"/>
          </a:effectRef>
          <a:fontRef idx="minor">
            <a:schemeClr val="lt1"/>
          </a:fontRef>
        </p:style>
        <p:txBody>
          <a:bodyPr vert="vert270" wrap="square" rtlCol="0">
            <a:spAutoFit/>
          </a:bodyPr>
          <a:lstStyle/>
          <a:p>
            <a:pPr algn="ctr"/>
            <a:r>
              <a:rPr lang="en-IN" sz="2400" dirty="0"/>
              <a:t>Simple design</a:t>
            </a:r>
            <a:endParaRPr lang="en-US" sz="2400" dirty="0"/>
          </a:p>
        </p:txBody>
      </p:sp>
    </p:spTree>
    <p:extLst>
      <p:ext uri="{BB962C8B-B14F-4D97-AF65-F5344CB8AC3E}">
        <p14:creationId xmlns:p14="http://schemas.microsoft.com/office/powerpoint/2010/main" val="25322584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482" y="2091288"/>
            <a:ext cx="10515600" cy="1325563"/>
          </a:xfrm>
        </p:spPr>
        <p:txBody>
          <a:bodyPr/>
          <a:lstStyle/>
          <a:p>
            <a:r>
              <a:rPr lang="en-US" dirty="0" smtClean="0"/>
              <a:t>Many notice Design Thinkers among great creators</a:t>
            </a:r>
            <a:endParaRPr lang="en-IN" dirty="0"/>
          </a:p>
        </p:txBody>
      </p:sp>
    </p:spTree>
    <p:extLst>
      <p:ext uri="{BB962C8B-B14F-4D97-AF65-F5344CB8AC3E}">
        <p14:creationId xmlns:p14="http://schemas.microsoft.com/office/powerpoint/2010/main" val="26206627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709745"/>
            <a:ext cx="9144000" cy="800217"/>
          </a:xfrm>
        </p:spPr>
        <p:txBody>
          <a:bodyPr>
            <a:normAutofit/>
          </a:bodyPr>
          <a:lstStyle/>
          <a:p>
            <a:r>
              <a:rPr lang="en-US" sz="3600" dirty="0"/>
              <a:t>Open Innovation</a:t>
            </a:r>
          </a:p>
        </p:txBody>
      </p:sp>
      <p:sp>
        <p:nvSpPr>
          <p:cNvPr id="3" name="Freeform 2"/>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065675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Definition</a:t>
            </a:r>
            <a:endParaRPr lang="en-US" dirty="0"/>
          </a:p>
        </p:txBody>
      </p:sp>
      <p:sp>
        <p:nvSpPr>
          <p:cNvPr id="3" name="Content Placeholder 2"/>
          <p:cNvSpPr>
            <a:spLocks noGrp="1"/>
          </p:cNvSpPr>
          <p:nvPr>
            <p:ph idx="1"/>
          </p:nvPr>
        </p:nvSpPr>
        <p:spPr/>
        <p:txBody>
          <a:bodyPr>
            <a:normAutofit/>
          </a:bodyPr>
          <a:lstStyle/>
          <a:p>
            <a:r>
              <a:rPr lang="en-IN" b="1" dirty="0">
                <a:solidFill>
                  <a:srgbClr val="002060"/>
                </a:solidFill>
              </a:rPr>
              <a:t>Open innovation is the “use of purposive inflows and outflows of knowledge to accelerate internal innovation, and expand the markets for external use of innovation</a:t>
            </a:r>
            <a:r>
              <a:rPr lang="en-US" b="1" dirty="0">
                <a:solidFill>
                  <a:srgbClr val="002060"/>
                </a:solidFill>
              </a:rPr>
              <a:t> , respectively (Henry </a:t>
            </a:r>
            <a:r>
              <a:rPr lang="en-US" b="1" dirty="0" err="1">
                <a:solidFill>
                  <a:srgbClr val="002060"/>
                </a:solidFill>
              </a:rPr>
              <a:t>Chesbrough</a:t>
            </a:r>
            <a:r>
              <a:rPr lang="en-US" b="1" dirty="0">
                <a:solidFill>
                  <a:srgbClr val="002060"/>
                </a:solidFill>
              </a:rPr>
              <a:t>, 2003). </a:t>
            </a:r>
          </a:p>
          <a:p>
            <a:r>
              <a:rPr lang="en-IN" b="1" dirty="0">
                <a:solidFill>
                  <a:srgbClr val="002060"/>
                </a:solidFill>
              </a:rPr>
              <a:t>The boundaries of companies adopting open innovation are permeable allowing sharing of resources with the external entities.</a:t>
            </a:r>
            <a:endParaRPr lang="en-US" b="1" dirty="0">
              <a:solidFill>
                <a:srgbClr val="002060"/>
              </a:solidFill>
            </a:endParaRPr>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4312582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Definition</a:t>
            </a:r>
            <a:endParaRPr lang="en-US" dirty="0"/>
          </a:p>
        </p:txBody>
      </p:sp>
      <p:sp>
        <p:nvSpPr>
          <p:cNvPr id="3" name="Content Placeholder 2"/>
          <p:cNvSpPr>
            <a:spLocks noGrp="1"/>
          </p:cNvSpPr>
          <p:nvPr>
            <p:ph idx="1"/>
          </p:nvPr>
        </p:nvSpPr>
        <p:spPr/>
        <p:txBody>
          <a:bodyPr/>
          <a:lstStyle/>
          <a:p>
            <a:pPr marL="0" indent="0">
              <a:buNone/>
            </a:pPr>
            <a:r>
              <a:rPr lang="en-US" dirty="0"/>
              <a:t>“Open Innovation is a </a:t>
            </a:r>
            <a:r>
              <a:rPr lang="en-US" b="1" dirty="0"/>
              <a:t>paradigm</a:t>
            </a:r>
            <a:r>
              <a:rPr lang="en-US" dirty="0"/>
              <a:t> that assumes that </a:t>
            </a:r>
            <a:r>
              <a:rPr lang="en-US" b="1" dirty="0"/>
              <a:t>firms can and should use external ideas </a:t>
            </a:r>
            <a:r>
              <a:rPr lang="en-US" dirty="0"/>
              <a:t>as well as </a:t>
            </a:r>
            <a:r>
              <a:rPr lang="en-US" b="1" dirty="0"/>
              <a:t>internal ideas</a:t>
            </a:r>
            <a:r>
              <a:rPr lang="en-US" dirty="0"/>
              <a:t>, and </a:t>
            </a:r>
            <a:r>
              <a:rPr lang="en-US" b="1" dirty="0"/>
              <a:t>internal and external paths to market</a:t>
            </a:r>
            <a:r>
              <a:rPr lang="en-US" dirty="0"/>
              <a:t>, as the firms look to advance their technology.” - </a:t>
            </a:r>
            <a:r>
              <a:rPr lang="en-US" i="1" dirty="0"/>
              <a:t>Henry </a:t>
            </a:r>
            <a:r>
              <a:rPr lang="en-US" i="1" dirty="0" err="1"/>
              <a:t>Chesbrough</a:t>
            </a:r>
            <a:endParaRPr lang="en-US" dirty="0"/>
          </a:p>
          <a:p>
            <a:endParaRPr lang="en-US" dirty="0"/>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1333306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dirty="0"/>
              <a:t>Developing Technology in Isolation Is not Easy</a:t>
            </a:r>
            <a:endParaRPr lang="en-US" dirty="0"/>
          </a:p>
        </p:txBody>
      </p:sp>
      <p:sp>
        <p:nvSpPr>
          <p:cNvPr id="3" name="Content Placeholder 2"/>
          <p:cNvSpPr>
            <a:spLocks noGrp="1"/>
          </p:cNvSpPr>
          <p:nvPr>
            <p:ph idx="1"/>
          </p:nvPr>
        </p:nvSpPr>
        <p:spPr/>
        <p:txBody>
          <a:bodyPr vert="horz" lIns="91440" tIns="45720" rIns="91440" bIns="45720" rtlCol="0">
            <a:normAutofit/>
          </a:bodyPr>
          <a:lstStyle/>
          <a:p>
            <a:r>
              <a:rPr lang="en-IN" b="1" dirty="0"/>
              <a:t>Any product or process has several constructs.</a:t>
            </a:r>
          </a:p>
          <a:p>
            <a:r>
              <a:rPr lang="en-IN" b="1" dirty="0"/>
              <a:t>Developing every construct requires new ideas.</a:t>
            </a:r>
          </a:p>
          <a:p>
            <a:r>
              <a:rPr lang="en-IN" b="1" dirty="0"/>
              <a:t>The process of generating new ideas, refining and testing them requires time, resources, and intellectual capital. </a:t>
            </a:r>
          </a:p>
          <a:p>
            <a:r>
              <a:rPr lang="en-IN" b="1" dirty="0"/>
              <a:t>It may be difficult for any single company to master all of them and develop a complete product or process very economically.</a:t>
            </a:r>
          </a:p>
          <a:p>
            <a:r>
              <a:rPr lang="en-US" dirty="0"/>
              <a:t>It is rather easier to add incremental value and add new designs to existing product.</a:t>
            </a:r>
            <a:endParaRPr lang="en-US" b="1" dirty="0"/>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270504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Open Innovation and the Contrary</a:t>
            </a:r>
          </a:p>
        </p:txBody>
      </p:sp>
      <p:sp>
        <p:nvSpPr>
          <p:cNvPr id="3" name="Content Placeholder 2"/>
          <p:cNvSpPr>
            <a:spLocks noGrp="1"/>
          </p:cNvSpPr>
          <p:nvPr>
            <p:ph idx="1"/>
          </p:nvPr>
        </p:nvSpPr>
        <p:spPr>
          <a:xfrm>
            <a:off x="676656" y="1600200"/>
            <a:ext cx="10890504" cy="5029200"/>
          </a:xfrm>
        </p:spPr>
        <p:txBody>
          <a:bodyPr>
            <a:normAutofit/>
          </a:bodyPr>
          <a:lstStyle/>
          <a:p>
            <a:r>
              <a:rPr lang="en-US" b="1" dirty="0"/>
              <a:t>Open innovation (OI) embraces external ideas and knowledge in conjunction with internal R&amp;D.</a:t>
            </a:r>
          </a:p>
          <a:p>
            <a:r>
              <a:rPr lang="en-US" b="1" dirty="0"/>
              <a:t>Firms that can harness outside ideas to advance their own businesses, while leveraging their internal ideas outside their current operations, will likely thrive in this new era of open innovation.</a:t>
            </a:r>
          </a:p>
          <a:p>
            <a:r>
              <a:rPr lang="en-US" b="1" dirty="0"/>
              <a:t>Others (not adopting OI), who are internally oriented, have centralized approach to R&amp;D. </a:t>
            </a:r>
          </a:p>
          <a:p>
            <a:endParaRPr lang="en-US" b="1" dirty="0"/>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2323048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dirty="0"/>
              <a:t>External Use of Innovation</a:t>
            </a:r>
          </a:p>
        </p:txBody>
      </p:sp>
      <p:sp>
        <p:nvSpPr>
          <p:cNvPr id="3" name="Content Placeholder 2"/>
          <p:cNvSpPr>
            <a:spLocks noGrp="1"/>
          </p:cNvSpPr>
          <p:nvPr>
            <p:ph idx="1"/>
          </p:nvPr>
        </p:nvSpPr>
        <p:spPr>
          <a:xfrm>
            <a:off x="758952" y="1600200"/>
            <a:ext cx="9451848" cy="5105400"/>
          </a:xfrm>
        </p:spPr>
        <p:txBody>
          <a:bodyPr>
            <a:normAutofit/>
          </a:bodyPr>
          <a:lstStyle/>
          <a:p>
            <a:r>
              <a:rPr lang="en-US" b="1" dirty="0"/>
              <a:t>Xerox discarded many of their innovations terming them as commercially irrelevant.</a:t>
            </a:r>
          </a:p>
          <a:p>
            <a:r>
              <a:rPr lang="en-US" b="1" dirty="0"/>
              <a:t>Many startups took those technologies, refined them to suit customer requirements and have become successful entrepreneurs.</a:t>
            </a:r>
          </a:p>
          <a:p>
            <a:r>
              <a:rPr lang="en-US" b="1" dirty="0"/>
              <a:t>The combined market value of those spinoffs entities more than exceeded Xerox’s own market value.</a:t>
            </a:r>
          </a:p>
          <a:p>
            <a:r>
              <a:rPr lang="en-US" b="1" dirty="0"/>
              <a:t>It may be viewed as open innovation from the perspective of those spinoffs.  </a:t>
            </a:r>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648558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1600200"/>
            <a:ext cx="1600200" cy="923330"/>
          </a:xfrm>
          <a:prstGeom prst="rect">
            <a:avLst/>
          </a:prstGeom>
          <a:noFill/>
        </p:spPr>
        <p:txBody>
          <a:bodyPr wrap="square" rtlCol="0">
            <a:spAutoFit/>
          </a:bodyPr>
          <a:lstStyle/>
          <a:p>
            <a:r>
              <a:rPr lang="en-US" dirty="0"/>
              <a:t>Science &amp;</a:t>
            </a:r>
          </a:p>
          <a:p>
            <a:r>
              <a:rPr lang="en-US" dirty="0"/>
              <a:t>technology</a:t>
            </a:r>
          </a:p>
          <a:p>
            <a:r>
              <a:rPr lang="en-US" dirty="0"/>
              <a:t>base</a:t>
            </a:r>
          </a:p>
        </p:txBody>
      </p:sp>
      <p:sp>
        <p:nvSpPr>
          <p:cNvPr id="6" name="TextBox 5"/>
          <p:cNvSpPr txBox="1"/>
          <p:nvPr/>
        </p:nvSpPr>
        <p:spPr>
          <a:xfrm>
            <a:off x="3655338" y="3029634"/>
            <a:ext cx="1828800" cy="646331"/>
          </a:xfrm>
          <a:prstGeom prst="rect">
            <a:avLst/>
          </a:prstGeom>
          <a:noFill/>
        </p:spPr>
        <p:txBody>
          <a:bodyPr wrap="square" rtlCol="0">
            <a:spAutoFit/>
          </a:bodyPr>
          <a:lstStyle/>
          <a:p>
            <a:r>
              <a:rPr lang="en-US" dirty="0"/>
              <a:t>Research</a:t>
            </a:r>
          </a:p>
          <a:p>
            <a:r>
              <a:rPr lang="en-US" dirty="0"/>
              <a:t>investigations</a:t>
            </a:r>
          </a:p>
        </p:txBody>
      </p:sp>
      <p:sp>
        <p:nvSpPr>
          <p:cNvPr id="7" name="Rectangle 6"/>
          <p:cNvSpPr/>
          <p:nvPr/>
        </p:nvSpPr>
        <p:spPr>
          <a:xfrm>
            <a:off x="6421582" y="3075664"/>
            <a:ext cx="1758110" cy="830997"/>
          </a:xfrm>
          <a:prstGeom prst="rect">
            <a:avLst/>
          </a:prstGeom>
        </p:spPr>
        <p:txBody>
          <a:bodyPr wrap="none">
            <a:spAutoFit/>
          </a:bodyPr>
          <a:lstStyle/>
          <a:p>
            <a:r>
              <a:rPr lang="en-US" sz="4800" dirty="0"/>
              <a:t>•</a:t>
            </a:r>
            <a:r>
              <a:rPr lang="en-US" dirty="0"/>
              <a:t>Development</a:t>
            </a:r>
          </a:p>
        </p:txBody>
      </p:sp>
      <p:sp>
        <p:nvSpPr>
          <p:cNvPr id="8" name="Rectangle 7"/>
          <p:cNvSpPr/>
          <p:nvPr/>
        </p:nvSpPr>
        <p:spPr>
          <a:xfrm>
            <a:off x="8153400" y="2798665"/>
            <a:ext cx="2514600" cy="646331"/>
          </a:xfrm>
          <a:prstGeom prst="rect">
            <a:avLst/>
          </a:prstGeom>
        </p:spPr>
        <p:txBody>
          <a:bodyPr wrap="square">
            <a:spAutoFit/>
          </a:bodyPr>
          <a:lstStyle/>
          <a:p>
            <a:r>
              <a:rPr lang="en-US" dirty="0"/>
              <a:t>New products/</a:t>
            </a:r>
          </a:p>
          <a:p>
            <a:r>
              <a:rPr lang="en-US" dirty="0"/>
              <a:t>services</a:t>
            </a:r>
          </a:p>
        </p:txBody>
      </p:sp>
      <p:sp>
        <p:nvSpPr>
          <p:cNvPr id="10" name="Rectangle 9"/>
          <p:cNvSpPr/>
          <p:nvPr/>
        </p:nvSpPr>
        <p:spPr>
          <a:xfrm>
            <a:off x="7310852" y="1990037"/>
            <a:ext cx="1250022" cy="369332"/>
          </a:xfrm>
          <a:prstGeom prst="rect">
            <a:avLst/>
          </a:prstGeom>
        </p:spPr>
        <p:txBody>
          <a:bodyPr wrap="none">
            <a:spAutoFit/>
          </a:bodyPr>
          <a:lstStyle/>
          <a:p>
            <a:r>
              <a:rPr lang="en-US" dirty="0"/>
              <a:t>The market</a:t>
            </a:r>
          </a:p>
        </p:txBody>
      </p:sp>
      <p:sp>
        <p:nvSpPr>
          <p:cNvPr id="9" name="Rectangle 8"/>
          <p:cNvSpPr/>
          <p:nvPr/>
        </p:nvSpPr>
        <p:spPr>
          <a:xfrm>
            <a:off x="2575550" y="4419600"/>
            <a:ext cx="1691650" cy="923330"/>
          </a:xfrm>
          <a:prstGeom prst="rect">
            <a:avLst/>
          </a:prstGeom>
        </p:spPr>
        <p:txBody>
          <a:bodyPr wrap="square">
            <a:spAutoFit/>
          </a:bodyPr>
          <a:lstStyle/>
          <a:p>
            <a:r>
              <a:rPr lang="en-US" dirty="0"/>
              <a:t>Internal</a:t>
            </a:r>
          </a:p>
          <a:p>
            <a:r>
              <a:rPr lang="en-US" dirty="0"/>
              <a:t>technology</a:t>
            </a:r>
          </a:p>
          <a:p>
            <a:r>
              <a:rPr lang="en-US" dirty="0"/>
              <a:t>base</a:t>
            </a:r>
          </a:p>
        </p:txBody>
      </p:sp>
      <p:sp>
        <p:nvSpPr>
          <p:cNvPr id="11" name="Rectangle 10"/>
          <p:cNvSpPr/>
          <p:nvPr/>
        </p:nvSpPr>
        <p:spPr>
          <a:xfrm>
            <a:off x="3728508" y="5486400"/>
            <a:ext cx="1755631" cy="923330"/>
          </a:xfrm>
          <a:prstGeom prst="rect">
            <a:avLst/>
          </a:prstGeom>
        </p:spPr>
        <p:txBody>
          <a:bodyPr wrap="square">
            <a:spAutoFit/>
          </a:bodyPr>
          <a:lstStyle/>
          <a:p>
            <a:r>
              <a:rPr lang="en-US" dirty="0"/>
              <a:t>External</a:t>
            </a:r>
          </a:p>
          <a:p>
            <a:r>
              <a:rPr lang="en-US" dirty="0"/>
              <a:t>technology</a:t>
            </a:r>
          </a:p>
          <a:p>
            <a:r>
              <a:rPr lang="en-US" dirty="0"/>
              <a:t>base</a:t>
            </a:r>
          </a:p>
        </p:txBody>
      </p:sp>
      <p:sp>
        <p:nvSpPr>
          <p:cNvPr id="12" name="Rectangle 11"/>
          <p:cNvSpPr/>
          <p:nvPr/>
        </p:nvSpPr>
        <p:spPr>
          <a:xfrm>
            <a:off x="6161255" y="5615951"/>
            <a:ext cx="2262286" cy="369332"/>
          </a:xfrm>
          <a:prstGeom prst="rect">
            <a:avLst/>
          </a:prstGeom>
        </p:spPr>
        <p:txBody>
          <a:bodyPr wrap="none">
            <a:spAutoFit/>
          </a:bodyPr>
          <a:lstStyle/>
          <a:p>
            <a:r>
              <a:rPr lang="en-US" dirty="0"/>
              <a:t>Technology insourcing</a:t>
            </a:r>
          </a:p>
        </p:txBody>
      </p:sp>
      <p:sp>
        <p:nvSpPr>
          <p:cNvPr id="13" name="Rectangle 12"/>
          <p:cNvSpPr/>
          <p:nvPr/>
        </p:nvSpPr>
        <p:spPr>
          <a:xfrm>
            <a:off x="7508608" y="5131364"/>
            <a:ext cx="2099848" cy="369332"/>
          </a:xfrm>
          <a:prstGeom prst="rect">
            <a:avLst/>
          </a:prstGeom>
        </p:spPr>
        <p:txBody>
          <a:bodyPr wrap="square">
            <a:spAutoFit/>
          </a:bodyPr>
          <a:lstStyle/>
          <a:p>
            <a:r>
              <a:rPr lang="en-US" dirty="0"/>
              <a:t>Current market</a:t>
            </a:r>
          </a:p>
        </p:txBody>
      </p:sp>
      <p:sp>
        <p:nvSpPr>
          <p:cNvPr id="14" name="Rectangle 13"/>
          <p:cNvSpPr/>
          <p:nvPr/>
        </p:nvSpPr>
        <p:spPr>
          <a:xfrm>
            <a:off x="7364272" y="4471922"/>
            <a:ext cx="1638300" cy="369332"/>
          </a:xfrm>
          <a:prstGeom prst="rect">
            <a:avLst/>
          </a:prstGeom>
        </p:spPr>
        <p:txBody>
          <a:bodyPr wrap="square">
            <a:spAutoFit/>
          </a:bodyPr>
          <a:lstStyle/>
          <a:p>
            <a:r>
              <a:rPr lang="en-US" dirty="0"/>
              <a:t>New market</a:t>
            </a:r>
          </a:p>
        </p:txBody>
      </p:sp>
      <p:sp>
        <p:nvSpPr>
          <p:cNvPr id="15" name="Rectangle 14"/>
          <p:cNvSpPr/>
          <p:nvPr/>
        </p:nvSpPr>
        <p:spPr>
          <a:xfrm>
            <a:off x="7412764" y="4024204"/>
            <a:ext cx="2170235" cy="369332"/>
          </a:xfrm>
          <a:prstGeom prst="rect">
            <a:avLst/>
          </a:prstGeom>
        </p:spPr>
        <p:txBody>
          <a:bodyPr wrap="square">
            <a:spAutoFit/>
          </a:bodyPr>
          <a:lstStyle/>
          <a:p>
            <a:r>
              <a:rPr lang="en-US" dirty="0"/>
              <a:t>Other firm's market</a:t>
            </a:r>
          </a:p>
        </p:txBody>
      </p:sp>
      <p:sp>
        <p:nvSpPr>
          <p:cNvPr id="18" name="Rectangle 17"/>
          <p:cNvSpPr/>
          <p:nvPr/>
        </p:nvSpPr>
        <p:spPr>
          <a:xfrm>
            <a:off x="4541985" y="3776681"/>
            <a:ext cx="2170235" cy="369332"/>
          </a:xfrm>
          <a:prstGeom prst="rect">
            <a:avLst/>
          </a:prstGeom>
        </p:spPr>
        <p:txBody>
          <a:bodyPr wrap="square">
            <a:spAutoFit/>
          </a:bodyPr>
          <a:lstStyle/>
          <a:p>
            <a:r>
              <a:rPr lang="en-US" dirty="0"/>
              <a:t>Licensing</a:t>
            </a:r>
          </a:p>
        </p:txBody>
      </p:sp>
      <p:sp>
        <p:nvSpPr>
          <p:cNvPr id="19" name="Rectangle 18"/>
          <p:cNvSpPr/>
          <p:nvPr/>
        </p:nvSpPr>
        <p:spPr>
          <a:xfrm>
            <a:off x="5532511" y="3893380"/>
            <a:ext cx="2170235" cy="369332"/>
          </a:xfrm>
          <a:prstGeom prst="rect">
            <a:avLst/>
          </a:prstGeom>
        </p:spPr>
        <p:txBody>
          <a:bodyPr wrap="square">
            <a:spAutoFit/>
          </a:bodyPr>
          <a:lstStyle/>
          <a:p>
            <a:r>
              <a:rPr lang="en-US" dirty="0"/>
              <a:t>Technology spinoffs</a:t>
            </a:r>
          </a:p>
        </p:txBody>
      </p:sp>
      <p:cxnSp>
        <p:nvCxnSpPr>
          <p:cNvPr id="17" name="Straight Arrow Connector 16"/>
          <p:cNvCxnSpPr>
            <a:stCxn id="6" idx="0"/>
          </p:cNvCxnSpPr>
          <p:nvPr/>
        </p:nvCxnSpPr>
        <p:spPr>
          <a:xfrm flipV="1">
            <a:off x="4569739" y="2523531"/>
            <a:ext cx="697657" cy="506103"/>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286000" y="838200"/>
            <a:ext cx="8001000" cy="2971800"/>
          </a:xfrm>
          <a:prstGeom prst="rect">
            <a:avLst/>
          </a:prstGeom>
          <a:noFill/>
          <a:ln w="539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86000" y="3886200"/>
            <a:ext cx="8001000" cy="2971800"/>
          </a:xfrm>
          <a:prstGeom prst="rect">
            <a:avLst/>
          </a:prstGeom>
          <a:noFill/>
          <a:ln w="539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4724401" y="1149596"/>
            <a:ext cx="3169919" cy="1517404"/>
            <a:chOff x="3200400" y="1149596"/>
            <a:chExt cx="3169919" cy="1517404"/>
          </a:xfrm>
        </p:grpSpPr>
        <p:sp>
          <p:nvSpPr>
            <p:cNvPr id="16" name="Oval 15"/>
            <p:cNvSpPr/>
            <p:nvPr/>
          </p:nvSpPr>
          <p:spPr>
            <a:xfrm>
              <a:off x="3200400" y="1151930"/>
              <a:ext cx="721617" cy="151507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24"/>
            <p:cNvSpPr/>
            <p:nvPr/>
          </p:nvSpPr>
          <p:spPr>
            <a:xfrm>
              <a:off x="3622995" y="1149596"/>
              <a:ext cx="2701605" cy="599900"/>
            </a:xfrm>
            <a:custGeom>
              <a:avLst/>
              <a:gdLst>
                <a:gd name="connsiteX0" fmla="*/ 0 w 2665142"/>
                <a:gd name="connsiteY0" fmla="*/ 0 h 785398"/>
                <a:gd name="connsiteX1" fmla="*/ 1271239 w 2665142"/>
                <a:gd name="connsiteY1" fmla="*/ 735980 h 785398"/>
                <a:gd name="connsiteX2" fmla="*/ 2665142 w 2665142"/>
                <a:gd name="connsiteY2" fmla="*/ 657922 h 785398"/>
                <a:gd name="connsiteX0" fmla="*/ 0 w 2665142"/>
                <a:gd name="connsiteY0" fmla="*/ 0 h 755724"/>
                <a:gd name="connsiteX1" fmla="*/ 1271239 w 2665142"/>
                <a:gd name="connsiteY1" fmla="*/ 735980 h 755724"/>
                <a:gd name="connsiteX2" fmla="*/ 2665142 w 2665142"/>
                <a:gd name="connsiteY2" fmla="*/ 657922 h 755724"/>
                <a:gd name="connsiteX0" fmla="*/ 0 w 2665142"/>
                <a:gd name="connsiteY0" fmla="*/ 0 h 817530"/>
                <a:gd name="connsiteX1" fmla="*/ 1271239 w 2665142"/>
                <a:gd name="connsiteY1" fmla="*/ 735980 h 817530"/>
                <a:gd name="connsiteX2" fmla="*/ 2665142 w 2665142"/>
                <a:gd name="connsiteY2" fmla="*/ 735980 h 817530"/>
                <a:gd name="connsiteX0" fmla="*/ 0 w 2665142"/>
                <a:gd name="connsiteY0" fmla="*/ 0 h 789079"/>
                <a:gd name="connsiteX1" fmla="*/ 1271239 w 2665142"/>
                <a:gd name="connsiteY1" fmla="*/ 735980 h 789079"/>
                <a:gd name="connsiteX2" fmla="*/ 2665142 w 2665142"/>
                <a:gd name="connsiteY2" fmla="*/ 735980 h 789079"/>
                <a:gd name="connsiteX0" fmla="*/ 0 w 2665142"/>
                <a:gd name="connsiteY0" fmla="*/ 0 h 759376"/>
                <a:gd name="connsiteX1" fmla="*/ 1271239 w 2665142"/>
                <a:gd name="connsiteY1" fmla="*/ 735980 h 759376"/>
                <a:gd name="connsiteX2" fmla="*/ 2665142 w 2665142"/>
                <a:gd name="connsiteY2" fmla="*/ 735980 h 759376"/>
              </a:gdLst>
              <a:ahLst/>
              <a:cxnLst>
                <a:cxn ang="0">
                  <a:pos x="connsiteX0" y="connsiteY0"/>
                </a:cxn>
                <a:cxn ang="0">
                  <a:pos x="connsiteX1" y="connsiteY1"/>
                </a:cxn>
                <a:cxn ang="0">
                  <a:pos x="connsiteX2" y="connsiteY2"/>
                </a:cxn>
              </a:cxnLst>
              <a:rect l="l" t="t" r="r" b="b"/>
              <a:pathLst>
                <a:path w="2665142" h="759376">
                  <a:moveTo>
                    <a:pt x="0" y="0"/>
                  </a:moveTo>
                  <a:cubicBezTo>
                    <a:pt x="413524" y="313163"/>
                    <a:pt x="827049" y="680225"/>
                    <a:pt x="1271239" y="735980"/>
                  </a:cubicBezTo>
                  <a:cubicBezTo>
                    <a:pt x="1715429" y="791735"/>
                    <a:pt x="2167982" y="729475"/>
                    <a:pt x="2665142" y="7359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25"/>
            <p:cNvSpPr/>
            <p:nvPr/>
          </p:nvSpPr>
          <p:spPr>
            <a:xfrm>
              <a:off x="3601843" y="1943468"/>
              <a:ext cx="2722757" cy="721199"/>
            </a:xfrm>
            <a:custGeom>
              <a:avLst/>
              <a:gdLst>
                <a:gd name="connsiteX0" fmla="*/ 0 w 2709746"/>
                <a:gd name="connsiteY0" fmla="*/ 552308 h 552308"/>
                <a:gd name="connsiteX1" fmla="*/ 1494263 w 2709746"/>
                <a:gd name="connsiteY1" fmla="*/ 28201 h 552308"/>
                <a:gd name="connsiteX2" fmla="*/ 2709746 w 2709746"/>
                <a:gd name="connsiteY2" fmla="*/ 117410 h 552308"/>
                <a:gd name="connsiteX0" fmla="*/ 0 w 2709746"/>
                <a:gd name="connsiteY0" fmla="*/ 524183 h 524183"/>
                <a:gd name="connsiteX1" fmla="*/ 1494263 w 2709746"/>
                <a:gd name="connsiteY1" fmla="*/ 76 h 524183"/>
                <a:gd name="connsiteX2" fmla="*/ 2709746 w 2709746"/>
                <a:gd name="connsiteY2" fmla="*/ 89285 h 524183"/>
                <a:gd name="connsiteX0" fmla="*/ 0 w 2665141"/>
                <a:gd name="connsiteY0" fmla="*/ 607606 h 607606"/>
                <a:gd name="connsiteX1" fmla="*/ 1494263 w 2665141"/>
                <a:gd name="connsiteY1" fmla="*/ 83499 h 607606"/>
                <a:gd name="connsiteX2" fmla="*/ 2665141 w 2665141"/>
                <a:gd name="connsiteY2" fmla="*/ 50044 h 607606"/>
                <a:gd name="connsiteX0" fmla="*/ 0 w 2665141"/>
                <a:gd name="connsiteY0" fmla="*/ 570429 h 570429"/>
                <a:gd name="connsiteX1" fmla="*/ 1494263 w 2665141"/>
                <a:gd name="connsiteY1" fmla="*/ 46322 h 570429"/>
                <a:gd name="connsiteX2" fmla="*/ 2665141 w 2665141"/>
                <a:gd name="connsiteY2" fmla="*/ 12867 h 570429"/>
                <a:gd name="connsiteX0" fmla="*/ 0 w 2665141"/>
                <a:gd name="connsiteY0" fmla="*/ 557562 h 557562"/>
                <a:gd name="connsiteX1" fmla="*/ 1494263 w 2665141"/>
                <a:gd name="connsiteY1" fmla="*/ 33455 h 557562"/>
                <a:gd name="connsiteX2" fmla="*/ 2665141 w 2665141"/>
                <a:gd name="connsiteY2" fmla="*/ 0 h 557562"/>
              </a:gdLst>
              <a:ahLst/>
              <a:cxnLst>
                <a:cxn ang="0">
                  <a:pos x="connsiteX0" y="connsiteY0"/>
                </a:cxn>
                <a:cxn ang="0">
                  <a:pos x="connsiteX1" y="connsiteY1"/>
                </a:cxn>
                <a:cxn ang="0">
                  <a:pos x="connsiteX2" y="connsiteY2"/>
                </a:cxn>
              </a:cxnLst>
              <a:rect l="l" t="t" r="r" b="b"/>
              <a:pathLst>
                <a:path w="2665141" h="557562">
                  <a:moveTo>
                    <a:pt x="0" y="557562"/>
                  </a:moveTo>
                  <a:cubicBezTo>
                    <a:pt x="521319" y="331750"/>
                    <a:pt x="1027770" y="64642"/>
                    <a:pt x="1494263" y="33455"/>
                  </a:cubicBezTo>
                  <a:cubicBezTo>
                    <a:pt x="1960756" y="2268"/>
                    <a:pt x="2272060" y="19515"/>
                    <a:pt x="266514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p:cNvSpPr/>
            <p:nvPr/>
          </p:nvSpPr>
          <p:spPr>
            <a:xfrm>
              <a:off x="6324600" y="1719929"/>
              <a:ext cx="45719" cy="223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9" name="Rectangle 28"/>
          <p:cNvSpPr/>
          <p:nvPr/>
        </p:nvSpPr>
        <p:spPr>
          <a:xfrm>
            <a:off x="4280362" y="1116318"/>
            <a:ext cx="465192" cy="769441"/>
          </a:xfrm>
          <a:prstGeom prst="rect">
            <a:avLst/>
          </a:prstGeom>
        </p:spPr>
        <p:txBody>
          <a:bodyPr wrap="none">
            <a:spAutoFit/>
          </a:bodyPr>
          <a:lstStyle/>
          <a:p>
            <a:r>
              <a:rPr lang="en-US" sz="4400" dirty="0"/>
              <a:t>•</a:t>
            </a:r>
          </a:p>
        </p:txBody>
      </p:sp>
      <p:sp>
        <p:nvSpPr>
          <p:cNvPr id="32" name="Rectangle 31"/>
          <p:cNvSpPr/>
          <p:nvPr/>
        </p:nvSpPr>
        <p:spPr>
          <a:xfrm>
            <a:off x="4900468" y="1875460"/>
            <a:ext cx="465192" cy="769441"/>
          </a:xfrm>
          <a:prstGeom prst="rect">
            <a:avLst/>
          </a:prstGeom>
        </p:spPr>
        <p:txBody>
          <a:bodyPr wrap="none">
            <a:spAutoFit/>
          </a:bodyPr>
          <a:lstStyle/>
          <a:p>
            <a:r>
              <a:rPr lang="en-US" sz="4400" dirty="0"/>
              <a:t>•</a:t>
            </a:r>
          </a:p>
        </p:txBody>
      </p:sp>
      <p:sp>
        <p:nvSpPr>
          <p:cNvPr id="33" name="Rectangle 32"/>
          <p:cNvSpPr/>
          <p:nvPr/>
        </p:nvSpPr>
        <p:spPr>
          <a:xfrm>
            <a:off x="4745285" y="1216326"/>
            <a:ext cx="465192" cy="769441"/>
          </a:xfrm>
          <a:prstGeom prst="rect">
            <a:avLst/>
          </a:prstGeom>
        </p:spPr>
        <p:txBody>
          <a:bodyPr wrap="none">
            <a:spAutoFit/>
          </a:bodyPr>
          <a:lstStyle/>
          <a:p>
            <a:r>
              <a:rPr lang="en-US" sz="4400" dirty="0"/>
              <a:t>•</a:t>
            </a:r>
          </a:p>
        </p:txBody>
      </p:sp>
      <p:sp>
        <p:nvSpPr>
          <p:cNvPr id="34" name="Rectangle 33"/>
          <p:cNvSpPr/>
          <p:nvPr/>
        </p:nvSpPr>
        <p:spPr>
          <a:xfrm>
            <a:off x="4737562" y="1573518"/>
            <a:ext cx="465192" cy="769441"/>
          </a:xfrm>
          <a:prstGeom prst="rect">
            <a:avLst/>
          </a:prstGeom>
        </p:spPr>
        <p:txBody>
          <a:bodyPr wrap="none">
            <a:spAutoFit/>
          </a:bodyPr>
          <a:lstStyle/>
          <a:p>
            <a:r>
              <a:rPr lang="en-US" sz="4400" dirty="0"/>
              <a:t>•</a:t>
            </a:r>
          </a:p>
        </p:txBody>
      </p:sp>
      <p:sp>
        <p:nvSpPr>
          <p:cNvPr id="35" name="Rectangle 34"/>
          <p:cNvSpPr/>
          <p:nvPr/>
        </p:nvSpPr>
        <p:spPr>
          <a:xfrm>
            <a:off x="7806003" y="1449547"/>
            <a:ext cx="465192" cy="769441"/>
          </a:xfrm>
          <a:prstGeom prst="rect">
            <a:avLst/>
          </a:prstGeom>
        </p:spPr>
        <p:txBody>
          <a:bodyPr wrap="none">
            <a:spAutoFit/>
          </a:bodyPr>
          <a:lstStyle/>
          <a:p>
            <a:r>
              <a:rPr lang="en-US" sz="4400" dirty="0"/>
              <a:t>•</a:t>
            </a:r>
          </a:p>
        </p:txBody>
      </p:sp>
      <p:sp>
        <p:nvSpPr>
          <p:cNvPr id="36" name="Rectangle 35"/>
          <p:cNvSpPr/>
          <p:nvPr/>
        </p:nvSpPr>
        <p:spPr>
          <a:xfrm>
            <a:off x="4413103" y="1603857"/>
            <a:ext cx="465192" cy="769441"/>
          </a:xfrm>
          <a:prstGeom prst="rect">
            <a:avLst/>
          </a:prstGeom>
        </p:spPr>
        <p:txBody>
          <a:bodyPr wrap="none">
            <a:spAutoFit/>
          </a:bodyPr>
          <a:lstStyle/>
          <a:p>
            <a:r>
              <a:rPr lang="en-US" sz="4400" dirty="0"/>
              <a:t>•</a:t>
            </a:r>
          </a:p>
        </p:txBody>
      </p:sp>
      <p:sp>
        <p:nvSpPr>
          <p:cNvPr id="37" name="Rectangle 36"/>
          <p:cNvSpPr/>
          <p:nvPr/>
        </p:nvSpPr>
        <p:spPr>
          <a:xfrm>
            <a:off x="5194762" y="2030718"/>
            <a:ext cx="465192" cy="769441"/>
          </a:xfrm>
          <a:prstGeom prst="rect">
            <a:avLst/>
          </a:prstGeom>
        </p:spPr>
        <p:txBody>
          <a:bodyPr wrap="none">
            <a:spAutoFit/>
          </a:bodyPr>
          <a:lstStyle/>
          <a:p>
            <a:r>
              <a:rPr lang="en-US" sz="4400" dirty="0"/>
              <a:t>•</a:t>
            </a:r>
          </a:p>
        </p:txBody>
      </p:sp>
      <p:sp>
        <p:nvSpPr>
          <p:cNvPr id="38" name="Rectangle 37"/>
          <p:cNvSpPr/>
          <p:nvPr/>
        </p:nvSpPr>
        <p:spPr>
          <a:xfrm>
            <a:off x="5394506" y="1335245"/>
            <a:ext cx="465192" cy="769441"/>
          </a:xfrm>
          <a:prstGeom prst="rect">
            <a:avLst/>
          </a:prstGeom>
        </p:spPr>
        <p:txBody>
          <a:bodyPr wrap="none">
            <a:spAutoFit/>
          </a:bodyPr>
          <a:lstStyle/>
          <a:p>
            <a:r>
              <a:rPr lang="en-US" sz="4400" dirty="0"/>
              <a:t>•</a:t>
            </a:r>
          </a:p>
        </p:txBody>
      </p:sp>
      <p:sp>
        <p:nvSpPr>
          <p:cNvPr id="39" name="Rectangle 38"/>
          <p:cNvSpPr/>
          <p:nvPr/>
        </p:nvSpPr>
        <p:spPr>
          <a:xfrm>
            <a:off x="4367671" y="1958238"/>
            <a:ext cx="465192" cy="769441"/>
          </a:xfrm>
          <a:prstGeom prst="rect">
            <a:avLst/>
          </a:prstGeom>
        </p:spPr>
        <p:txBody>
          <a:bodyPr wrap="none">
            <a:spAutoFit/>
          </a:bodyPr>
          <a:lstStyle/>
          <a:p>
            <a:r>
              <a:rPr lang="en-US" sz="4400" dirty="0"/>
              <a:t>•</a:t>
            </a:r>
          </a:p>
        </p:txBody>
      </p:sp>
      <p:sp>
        <p:nvSpPr>
          <p:cNvPr id="40" name="Rectangle 39"/>
          <p:cNvSpPr/>
          <p:nvPr/>
        </p:nvSpPr>
        <p:spPr>
          <a:xfrm>
            <a:off x="5125841" y="1264998"/>
            <a:ext cx="465192" cy="769441"/>
          </a:xfrm>
          <a:prstGeom prst="rect">
            <a:avLst/>
          </a:prstGeom>
        </p:spPr>
        <p:txBody>
          <a:bodyPr wrap="none">
            <a:spAutoFit/>
          </a:bodyPr>
          <a:lstStyle/>
          <a:p>
            <a:r>
              <a:rPr lang="en-US" sz="4400" dirty="0"/>
              <a:t>•</a:t>
            </a:r>
          </a:p>
        </p:txBody>
      </p:sp>
      <p:sp>
        <p:nvSpPr>
          <p:cNvPr id="41" name="Rectangle 40"/>
          <p:cNvSpPr/>
          <p:nvPr/>
        </p:nvSpPr>
        <p:spPr>
          <a:xfrm>
            <a:off x="5591035" y="1787307"/>
            <a:ext cx="465192" cy="769441"/>
          </a:xfrm>
          <a:prstGeom prst="rect">
            <a:avLst/>
          </a:prstGeom>
        </p:spPr>
        <p:txBody>
          <a:bodyPr wrap="none">
            <a:spAutoFit/>
          </a:bodyPr>
          <a:lstStyle/>
          <a:p>
            <a:r>
              <a:rPr lang="en-US" sz="4400" dirty="0"/>
              <a:t>•</a:t>
            </a:r>
          </a:p>
        </p:txBody>
      </p:sp>
      <p:sp>
        <p:nvSpPr>
          <p:cNvPr id="42" name="Rectangle 41"/>
          <p:cNvSpPr/>
          <p:nvPr/>
        </p:nvSpPr>
        <p:spPr>
          <a:xfrm>
            <a:off x="5754486" y="1421118"/>
            <a:ext cx="465192" cy="769441"/>
          </a:xfrm>
          <a:prstGeom prst="rect">
            <a:avLst/>
          </a:prstGeom>
        </p:spPr>
        <p:txBody>
          <a:bodyPr wrap="none">
            <a:spAutoFit/>
          </a:bodyPr>
          <a:lstStyle/>
          <a:p>
            <a:r>
              <a:rPr lang="en-US" sz="4400" dirty="0"/>
              <a:t>•</a:t>
            </a:r>
          </a:p>
        </p:txBody>
      </p:sp>
      <p:sp>
        <p:nvSpPr>
          <p:cNvPr id="43" name="Rectangle 42"/>
          <p:cNvSpPr/>
          <p:nvPr/>
        </p:nvSpPr>
        <p:spPr>
          <a:xfrm>
            <a:off x="6296483" y="1440976"/>
            <a:ext cx="465192" cy="769441"/>
          </a:xfrm>
          <a:prstGeom prst="rect">
            <a:avLst/>
          </a:prstGeom>
        </p:spPr>
        <p:txBody>
          <a:bodyPr wrap="none">
            <a:spAutoFit/>
          </a:bodyPr>
          <a:lstStyle/>
          <a:p>
            <a:r>
              <a:rPr lang="en-US" sz="4400" dirty="0"/>
              <a:t>•</a:t>
            </a:r>
          </a:p>
        </p:txBody>
      </p:sp>
      <p:grpSp>
        <p:nvGrpSpPr>
          <p:cNvPr id="44" name="Group 43"/>
          <p:cNvGrpSpPr/>
          <p:nvPr/>
        </p:nvGrpSpPr>
        <p:grpSpPr>
          <a:xfrm>
            <a:off x="4569739" y="4245472"/>
            <a:ext cx="3169919" cy="1517404"/>
            <a:chOff x="3200400" y="1149596"/>
            <a:chExt cx="3169919" cy="1517404"/>
          </a:xfrm>
        </p:grpSpPr>
        <p:sp>
          <p:nvSpPr>
            <p:cNvPr id="45" name="Oval 44"/>
            <p:cNvSpPr/>
            <p:nvPr/>
          </p:nvSpPr>
          <p:spPr>
            <a:xfrm>
              <a:off x="3200400" y="1151930"/>
              <a:ext cx="721617" cy="1515070"/>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45"/>
            <p:cNvSpPr/>
            <p:nvPr/>
          </p:nvSpPr>
          <p:spPr>
            <a:xfrm>
              <a:off x="3622995" y="1149596"/>
              <a:ext cx="2701605" cy="599900"/>
            </a:xfrm>
            <a:custGeom>
              <a:avLst/>
              <a:gdLst>
                <a:gd name="connsiteX0" fmla="*/ 0 w 2665142"/>
                <a:gd name="connsiteY0" fmla="*/ 0 h 785398"/>
                <a:gd name="connsiteX1" fmla="*/ 1271239 w 2665142"/>
                <a:gd name="connsiteY1" fmla="*/ 735980 h 785398"/>
                <a:gd name="connsiteX2" fmla="*/ 2665142 w 2665142"/>
                <a:gd name="connsiteY2" fmla="*/ 657922 h 785398"/>
                <a:gd name="connsiteX0" fmla="*/ 0 w 2665142"/>
                <a:gd name="connsiteY0" fmla="*/ 0 h 755724"/>
                <a:gd name="connsiteX1" fmla="*/ 1271239 w 2665142"/>
                <a:gd name="connsiteY1" fmla="*/ 735980 h 755724"/>
                <a:gd name="connsiteX2" fmla="*/ 2665142 w 2665142"/>
                <a:gd name="connsiteY2" fmla="*/ 657922 h 755724"/>
                <a:gd name="connsiteX0" fmla="*/ 0 w 2665142"/>
                <a:gd name="connsiteY0" fmla="*/ 0 h 817530"/>
                <a:gd name="connsiteX1" fmla="*/ 1271239 w 2665142"/>
                <a:gd name="connsiteY1" fmla="*/ 735980 h 817530"/>
                <a:gd name="connsiteX2" fmla="*/ 2665142 w 2665142"/>
                <a:gd name="connsiteY2" fmla="*/ 735980 h 817530"/>
                <a:gd name="connsiteX0" fmla="*/ 0 w 2665142"/>
                <a:gd name="connsiteY0" fmla="*/ 0 h 789079"/>
                <a:gd name="connsiteX1" fmla="*/ 1271239 w 2665142"/>
                <a:gd name="connsiteY1" fmla="*/ 735980 h 789079"/>
                <a:gd name="connsiteX2" fmla="*/ 2665142 w 2665142"/>
                <a:gd name="connsiteY2" fmla="*/ 735980 h 789079"/>
                <a:gd name="connsiteX0" fmla="*/ 0 w 2665142"/>
                <a:gd name="connsiteY0" fmla="*/ 0 h 759376"/>
                <a:gd name="connsiteX1" fmla="*/ 1271239 w 2665142"/>
                <a:gd name="connsiteY1" fmla="*/ 735980 h 759376"/>
                <a:gd name="connsiteX2" fmla="*/ 2665142 w 2665142"/>
                <a:gd name="connsiteY2" fmla="*/ 735980 h 759376"/>
              </a:gdLst>
              <a:ahLst/>
              <a:cxnLst>
                <a:cxn ang="0">
                  <a:pos x="connsiteX0" y="connsiteY0"/>
                </a:cxn>
                <a:cxn ang="0">
                  <a:pos x="connsiteX1" y="connsiteY1"/>
                </a:cxn>
                <a:cxn ang="0">
                  <a:pos x="connsiteX2" y="connsiteY2"/>
                </a:cxn>
              </a:cxnLst>
              <a:rect l="l" t="t" r="r" b="b"/>
              <a:pathLst>
                <a:path w="2665142" h="759376">
                  <a:moveTo>
                    <a:pt x="0" y="0"/>
                  </a:moveTo>
                  <a:cubicBezTo>
                    <a:pt x="413524" y="313163"/>
                    <a:pt x="827049" y="680225"/>
                    <a:pt x="1271239" y="735980"/>
                  </a:cubicBezTo>
                  <a:cubicBezTo>
                    <a:pt x="1715429" y="791735"/>
                    <a:pt x="2167982" y="729475"/>
                    <a:pt x="2665142" y="73598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Freeform 46"/>
            <p:cNvSpPr/>
            <p:nvPr/>
          </p:nvSpPr>
          <p:spPr>
            <a:xfrm>
              <a:off x="3601843" y="1943468"/>
              <a:ext cx="2722757" cy="721199"/>
            </a:xfrm>
            <a:custGeom>
              <a:avLst/>
              <a:gdLst>
                <a:gd name="connsiteX0" fmla="*/ 0 w 2709746"/>
                <a:gd name="connsiteY0" fmla="*/ 552308 h 552308"/>
                <a:gd name="connsiteX1" fmla="*/ 1494263 w 2709746"/>
                <a:gd name="connsiteY1" fmla="*/ 28201 h 552308"/>
                <a:gd name="connsiteX2" fmla="*/ 2709746 w 2709746"/>
                <a:gd name="connsiteY2" fmla="*/ 117410 h 552308"/>
                <a:gd name="connsiteX0" fmla="*/ 0 w 2709746"/>
                <a:gd name="connsiteY0" fmla="*/ 524183 h 524183"/>
                <a:gd name="connsiteX1" fmla="*/ 1494263 w 2709746"/>
                <a:gd name="connsiteY1" fmla="*/ 76 h 524183"/>
                <a:gd name="connsiteX2" fmla="*/ 2709746 w 2709746"/>
                <a:gd name="connsiteY2" fmla="*/ 89285 h 524183"/>
                <a:gd name="connsiteX0" fmla="*/ 0 w 2665141"/>
                <a:gd name="connsiteY0" fmla="*/ 607606 h 607606"/>
                <a:gd name="connsiteX1" fmla="*/ 1494263 w 2665141"/>
                <a:gd name="connsiteY1" fmla="*/ 83499 h 607606"/>
                <a:gd name="connsiteX2" fmla="*/ 2665141 w 2665141"/>
                <a:gd name="connsiteY2" fmla="*/ 50044 h 607606"/>
                <a:gd name="connsiteX0" fmla="*/ 0 w 2665141"/>
                <a:gd name="connsiteY0" fmla="*/ 570429 h 570429"/>
                <a:gd name="connsiteX1" fmla="*/ 1494263 w 2665141"/>
                <a:gd name="connsiteY1" fmla="*/ 46322 h 570429"/>
                <a:gd name="connsiteX2" fmla="*/ 2665141 w 2665141"/>
                <a:gd name="connsiteY2" fmla="*/ 12867 h 570429"/>
                <a:gd name="connsiteX0" fmla="*/ 0 w 2665141"/>
                <a:gd name="connsiteY0" fmla="*/ 557562 h 557562"/>
                <a:gd name="connsiteX1" fmla="*/ 1494263 w 2665141"/>
                <a:gd name="connsiteY1" fmla="*/ 33455 h 557562"/>
                <a:gd name="connsiteX2" fmla="*/ 2665141 w 2665141"/>
                <a:gd name="connsiteY2" fmla="*/ 0 h 557562"/>
              </a:gdLst>
              <a:ahLst/>
              <a:cxnLst>
                <a:cxn ang="0">
                  <a:pos x="connsiteX0" y="connsiteY0"/>
                </a:cxn>
                <a:cxn ang="0">
                  <a:pos x="connsiteX1" y="connsiteY1"/>
                </a:cxn>
                <a:cxn ang="0">
                  <a:pos x="connsiteX2" y="connsiteY2"/>
                </a:cxn>
              </a:cxnLst>
              <a:rect l="l" t="t" r="r" b="b"/>
              <a:pathLst>
                <a:path w="2665141" h="557562">
                  <a:moveTo>
                    <a:pt x="0" y="557562"/>
                  </a:moveTo>
                  <a:cubicBezTo>
                    <a:pt x="521319" y="331750"/>
                    <a:pt x="1027770" y="64642"/>
                    <a:pt x="1494263" y="33455"/>
                  </a:cubicBezTo>
                  <a:cubicBezTo>
                    <a:pt x="1960756" y="2268"/>
                    <a:pt x="2272060" y="19515"/>
                    <a:pt x="2665141"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Oval 47"/>
            <p:cNvSpPr/>
            <p:nvPr/>
          </p:nvSpPr>
          <p:spPr>
            <a:xfrm>
              <a:off x="6324600" y="1719929"/>
              <a:ext cx="45719" cy="223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9" name="Rectangle 48"/>
          <p:cNvSpPr/>
          <p:nvPr/>
        </p:nvSpPr>
        <p:spPr>
          <a:xfrm>
            <a:off x="4125700" y="4212194"/>
            <a:ext cx="465192" cy="769441"/>
          </a:xfrm>
          <a:prstGeom prst="rect">
            <a:avLst/>
          </a:prstGeom>
        </p:spPr>
        <p:txBody>
          <a:bodyPr wrap="none">
            <a:spAutoFit/>
          </a:bodyPr>
          <a:lstStyle/>
          <a:p>
            <a:r>
              <a:rPr lang="en-US" sz="4400" dirty="0"/>
              <a:t>•</a:t>
            </a:r>
          </a:p>
        </p:txBody>
      </p:sp>
      <p:sp>
        <p:nvSpPr>
          <p:cNvPr id="50" name="Rectangle 49"/>
          <p:cNvSpPr/>
          <p:nvPr/>
        </p:nvSpPr>
        <p:spPr>
          <a:xfrm>
            <a:off x="4745806" y="4971336"/>
            <a:ext cx="465192" cy="769441"/>
          </a:xfrm>
          <a:prstGeom prst="rect">
            <a:avLst/>
          </a:prstGeom>
        </p:spPr>
        <p:txBody>
          <a:bodyPr wrap="none">
            <a:spAutoFit/>
          </a:bodyPr>
          <a:lstStyle/>
          <a:p>
            <a:r>
              <a:rPr lang="en-US" sz="4400" dirty="0"/>
              <a:t>•</a:t>
            </a:r>
          </a:p>
        </p:txBody>
      </p:sp>
      <p:sp>
        <p:nvSpPr>
          <p:cNvPr id="51" name="Rectangle 50"/>
          <p:cNvSpPr/>
          <p:nvPr/>
        </p:nvSpPr>
        <p:spPr>
          <a:xfrm>
            <a:off x="4582900" y="4669394"/>
            <a:ext cx="465192" cy="769441"/>
          </a:xfrm>
          <a:prstGeom prst="rect">
            <a:avLst/>
          </a:prstGeom>
        </p:spPr>
        <p:txBody>
          <a:bodyPr wrap="none">
            <a:spAutoFit/>
          </a:bodyPr>
          <a:lstStyle/>
          <a:p>
            <a:r>
              <a:rPr lang="en-US" sz="4400" dirty="0"/>
              <a:t>•</a:t>
            </a:r>
          </a:p>
        </p:txBody>
      </p:sp>
      <p:sp>
        <p:nvSpPr>
          <p:cNvPr id="52" name="Rectangle 51"/>
          <p:cNvSpPr/>
          <p:nvPr/>
        </p:nvSpPr>
        <p:spPr>
          <a:xfrm>
            <a:off x="7651341" y="4545423"/>
            <a:ext cx="465192" cy="769441"/>
          </a:xfrm>
          <a:prstGeom prst="rect">
            <a:avLst/>
          </a:prstGeom>
        </p:spPr>
        <p:txBody>
          <a:bodyPr wrap="none">
            <a:spAutoFit/>
          </a:bodyPr>
          <a:lstStyle/>
          <a:p>
            <a:r>
              <a:rPr lang="en-US" sz="4400" dirty="0"/>
              <a:t>•</a:t>
            </a:r>
          </a:p>
        </p:txBody>
      </p:sp>
      <p:sp>
        <p:nvSpPr>
          <p:cNvPr id="53" name="Rectangle 52"/>
          <p:cNvSpPr/>
          <p:nvPr/>
        </p:nvSpPr>
        <p:spPr>
          <a:xfrm>
            <a:off x="4258441" y="4699733"/>
            <a:ext cx="465192" cy="769441"/>
          </a:xfrm>
          <a:prstGeom prst="rect">
            <a:avLst/>
          </a:prstGeom>
        </p:spPr>
        <p:txBody>
          <a:bodyPr wrap="none">
            <a:spAutoFit/>
          </a:bodyPr>
          <a:lstStyle/>
          <a:p>
            <a:r>
              <a:rPr lang="en-US" sz="4400" dirty="0"/>
              <a:t>•</a:t>
            </a:r>
          </a:p>
        </p:txBody>
      </p:sp>
      <p:sp>
        <p:nvSpPr>
          <p:cNvPr id="54" name="Rectangle 53"/>
          <p:cNvSpPr/>
          <p:nvPr/>
        </p:nvSpPr>
        <p:spPr>
          <a:xfrm>
            <a:off x="5040100" y="5126594"/>
            <a:ext cx="465192" cy="769441"/>
          </a:xfrm>
          <a:prstGeom prst="rect">
            <a:avLst/>
          </a:prstGeom>
        </p:spPr>
        <p:txBody>
          <a:bodyPr wrap="none">
            <a:spAutoFit/>
          </a:bodyPr>
          <a:lstStyle/>
          <a:p>
            <a:r>
              <a:rPr lang="en-US" sz="4400" dirty="0"/>
              <a:t>•</a:t>
            </a:r>
          </a:p>
        </p:txBody>
      </p:sp>
      <p:sp>
        <p:nvSpPr>
          <p:cNvPr id="55" name="Rectangle 54"/>
          <p:cNvSpPr/>
          <p:nvPr/>
        </p:nvSpPr>
        <p:spPr>
          <a:xfrm>
            <a:off x="4012432" y="4862222"/>
            <a:ext cx="465192" cy="769441"/>
          </a:xfrm>
          <a:prstGeom prst="rect">
            <a:avLst/>
          </a:prstGeom>
        </p:spPr>
        <p:txBody>
          <a:bodyPr wrap="none">
            <a:spAutoFit/>
          </a:bodyPr>
          <a:lstStyle/>
          <a:p>
            <a:r>
              <a:rPr lang="en-US" sz="4400" dirty="0"/>
              <a:t>•</a:t>
            </a:r>
          </a:p>
        </p:txBody>
      </p:sp>
      <p:sp>
        <p:nvSpPr>
          <p:cNvPr id="56" name="Rectangle 55"/>
          <p:cNvSpPr/>
          <p:nvPr/>
        </p:nvSpPr>
        <p:spPr>
          <a:xfrm>
            <a:off x="4971179" y="4360874"/>
            <a:ext cx="465192" cy="769441"/>
          </a:xfrm>
          <a:prstGeom prst="rect">
            <a:avLst/>
          </a:prstGeom>
        </p:spPr>
        <p:txBody>
          <a:bodyPr wrap="none">
            <a:spAutoFit/>
          </a:bodyPr>
          <a:lstStyle/>
          <a:p>
            <a:r>
              <a:rPr lang="en-US" sz="4400" dirty="0"/>
              <a:t>•</a:t>
            </a:r>
          </a:p>
        </p:txBody>
      </p:sp>
      <p:sp>
        <p:nvSpPr>
          <p:cNvPr id="57" name="Rectangle 56"/>
          <p:cNvSpPr/>
          <p:nvPr/>
        </p:nvSpPr>
        <p:spPr>
          <a:xfrm>
            <a:off x="5436373" y="4883183"/>
            <a:ext cx="465192" cy="769441"/>
          </a:xfrm>
          <a:prstGeom prst="rect">
            <a:avLst/>
          </a:prstGeom>
        </p:spPr>
        <p:txBody>
          <a:bodyPr wrap="none">
            <a:spAutoFit/>
          </a:bodyPr>
          <a:lstStyle/>
          <a:p>
            <a:r>
              <a:rPr lang="en-US" sz="4400" dirty="0"/>
              <a:t>•</a:t>
            </a:r>
          </a:p>
        </p:txBody>
      </p:sp>
      <p:sp>
        <p:nvSpPr>
          <p:cNvPr id="58" name="Rectangle 57"/>
          <p:cNvSpPr/>
          <p:nvPr/>
        </p:nvSpPr>
        <p:spPr>
          <a:xfrm>
            <a:off x="5599824" y="4516994"/>
            <a:ext cx="465192" cy="769441"/>
          </a:xfrm>
          <a:prstGeom prst="rect">
            <a:avLst/>
          </a:prstGeom>
        </p:spPr>
        <p:txBody>
          <a:bodyPr wrap="none">
            <a:spAutoFit/>
          </a:bodyPr>
          <a:lstStyle/>
          <a:p>
            <a:r>
              <a:rPr lang="en-US" sz="4400" dirty="0"/>
              <a:t>•</a:t>
            </a:r>
          </a:p>
        </p:txBody>
      </p:sp>
      <p:sp>
        <p:nvSpPr>
          <p:cNvPr id="59" name="Rectangle 58"/>
          <p:cNvSpPr/>
          <p:nvPr/>
        </p:nvSpPr>
        <p:spPr>
          <a:xfrm>
            <a:off x="6141821" y="4536852"/>
            <a:ext cx="465192" cy="769441"/>
          </a:xfrm>
          <a:prstGeom prst="rect">
            <a:avLst/>
          </a:prstGeom>
        </p:spPr>
        <p:txBody>
          <a:bodyPr wrap="none">
            <a:spAutoFit/>
          </a:bodyPr>
          <a:lstStyle/>
          <a:p>
            <a:r>
              <a:rPr lang="en-US" sz="4400" dirty="0"/>
              <a:t>•</a:t>
            </a:r>
          </a:p>
        </p:txBody>
      </p:sp>
      <p:sp>
        <p:nvSpPr>
          <p:cNvPr id="60" name="Rectangle 59"/>
          <p:cNvSpPr/>
          <p:nvPr/>
        </p:nvSpPr>
        <p:spPr>
          <a:xfrm>
            <a:off x="4365409" y="5206514"/>
            <a:ext cx="465192" cy="769441"/>
          </a:xfrm>
          <a:prstGeom prst="rect">
            <a:avLst/>
          </a:prstGeom>
        </p:spPr>
        <p:txBody>
          <a:bodyPr wrap="none">
            <a:spAutoFit/>
          </a:bodyPr>
          <a:lstStyle/>
          <a:p>
            <a:r>
              <a:rPr lang="en-US" sz="4400" dirty="0"/>
              <a:t>•</a:t>
            </a:r>
          </a:p>
        </p:txBody>
      </p:sp>
      <p:sp>
        <p:nvSpPr>
          <p:cNvPr id="61" name="Rectangle 60"/>
          <p:cNvSpPr/>
          <p:nvPr/>
        </p:nvSpPr>
        <p:spPr>
          <a:xfrm>
            <a:off x="4350304" y="4077611"/>
            <a:ext cx="465192" cy="769441"/>
          </a:xfrm>
          <a:prstGeom prst="rect">
            <a:avLst/>
          </a:prstGeom>
        </p:spPr>
        <p:txBody>
          <a:bodyPr wrap="none">
            <a:spAutoFit/>
          </a:bodyPr>
          <a:lstStyle/>
          <a:p>
            <a:r>
              <a:rPr lang="en-US" sz="4400" dirty="0"/>
              <a:t>•</a:t>
            </a:r>
          </a:p>
        </p:txBody>
      </p:sp>
      <p:sp>
        <p:nvSpPr>
          <p:cNvPr id="62" name="Rectangle 61"/>
          <p:cNvSpPr/>
          <p:nvPr/>
        </p:nvSpPr>
        <p:spPr>
          <a:xfrm>
            <a:off x="6975597" y="4539883"/>
            <a:ext cx="465192" cy="769441"/>
          </a:xfrm>
          <a:prstGeom prst="rect">
            <a:avLst/>
          </a:prstGeom>
        </p:spPr>
        <p:txBody>
          <a:bodyPr wrap="none">
            <a:spAutoFit/>
          </a:bodyPr>
          <a:lstStyle/>
          <a:p>
            <a:r>
              <a:rPr lang="en-US" sz="4400" dirty="0"/>
              <a:t>•</a:t>
            </a:r>
          </a:p>
        </p:txBody>
      </p:sp>
      <p:sp>
        <p:nvSpPr>
          <p:cNvPr id="63" name="Rectangle 62"/>
          <p:cNvSpPr/>
          <p:nvPr/>
        </p:nvSpPr>
        <p:spPr>
          <a:xfrm>
            <a:off x="7977249" y="4545423"/>
            <a:ext cx="465192" cy="769441"/>
          </a:xfrm>
          <a:prstGeom prst="rect">
            <a:avLst/>
          </a:prstGeom>
        </p:spPr>
        <p:txBody>
          <a:bodyPr wrap="none">
            <a:spAutoFit/>
          </a:bodyPr>
          <a:lstStyle/>
          <a:p>
            <a:r>
              <a:rPr lang="en-US" sz="4400" dirty="0"/>
              <a:t>•</a:t>
            </a:r>
          </a:p>
        </p:txBody>
      </p:sp>
      <p:sp>
        <p:nvSpPr>
          <p:cNvPr id="64" name="Rectangle 63"/>
          <p:cNvSpPr/>
          <p:nvPr/>
        </p:nvSpPr>
        <p:spPr>
          <a:xfrm>
            <a:off x="7043416" y="5012848"/>
            <a:ext cx="465192" cy="769441"/>
          </a:xfrm>
          <a:prstGeom prst="rect">
            <a:avLst/>
          </a:prstGeom>
        </p:spPr>
        <p:txBody>
          <a:bodyPr wrap="none">
            <a:spAutoFit/>
          </a:bodyPr>
          <a:lstStyle/>
          <a:p>
            <a:r>
              <a:rPr lang="en-US" sz="4400" dirty="0"/>
              <a:t>•</a:t>
            </a:r>
          </a:p>
        </p:txBody>
      </p:sp>
      <p:sp>
        <p:nvSpPr>
          <p:cNvPr id="65" name="Rectangle 64"/>
          <p:cNvSpPr/>
          <p:nvPr/>
        </p:nvSpPr>
        <p:spPr>
          <a:xfrm>
            <a:off x="4656858" y="4129416"/>
            <a:ext cx="465192" cy="769441"/>
          </a:xfrm>
          <a:prstGeom prst="rect">
            <a:avLst/>
          </a:prstGeom>
        </p:spPr>
        <p:txBody>
          <a:bodyPr wrap="none">
            <a:spAutoFit/>
          </a:bodyPr>
          <a:lstStyle/>
          <a:p>
            <a:r>
              <a:rPr lang="en-US" sz="4400" dirty="0"/>
              <a:t>•</a:t>
            </a:r>
          </a:p>
        </p:txBody>
      </p:sp>
      <p:sp>
        <p:nvSpPr>
          <p:cNvPr id="66" name="Rectangle 65"/>
          <p:cNvSpPr/>
          <p:nvPr/>
        </p:nvSpPr>
        <p:spPr>
          <a:xfrm>
            <a:off x="5570824" y="4158134"/>
            <a:ext cx="465192" cy="769441"/>
          </a:xfrm>
          <a:prstGeom prst="rect">
            <a:avLst/>
          </a:prstGeom>
        </p:spPr>
        <p:txBody>
          <a:bodyPr wrap="none">
            <a:spAutoFit/>
          </a:bodyPr>
          <a:lstStyle/>
          <a:p>
            <a:r>
              <a:rPr lang="en-US" sz="4400" dirty="0"/>
              <a:t>•</a:t>
            </a:r>
          </a:p>
        </p:txBody>
      </p:sp>
      <p:sp>
        <p:nvSpPr>
          <p:cNvPr id="67" name="Rectangle 66"/>
          <p:cNvSpPr/>
          <p:nvPr/>
        </p:nvSpPr>
        <p:spPr>
          <a:xfrm>
            <a:off x="6518760" y="4165320"/>
            <a:ext cx="465192" cy="769441"/>
          </a:xfrm>
          <a:prstGeom prst="rect">
            <a:avLst/>
          </a:prstGeom>
        </p:spPr>
        <p:txBody>
          <a:bodyPr wrap="none">
            <a:spAutoFit/>
          </a:bodyPr>
          <a:lstStyle/>
          <a:p>
            <a:r>
              <a:rPr lang="en-US" sz="4400" dirty="0"/>
              <a:t>•</a:t>
            </a:r>
          </a:p>
        </p:txBody>
      </p:sp>
      <p:sp>
        <p:nvSpPr>
          <p:cNvPr id="68" name="Rectangle 67"/>
          <p:cNvSpPr/>
          <p:nvPr/>
        </p:nvSpPr>
        <p:spPr>
          <a:xfrm>
            <a:off x="5996596" y="3992266"/>
            <a:ext cx="465192" cy="769441"/>
          </a:xfrm>
          <a:prstGeom prst="rect">
            <a:avLst/>
          </a:prstGeom>
        </p:spPr>
        <p:txBody>
          <a:bodyPr wrap="none">
            <a:spAutoFit/>
          </a:bodyPr>
          <a:lstStyle/>
          <a:p>
            <a:r>
              <a:rPr lang="en-US" sz="4400" dirty="0"/>
              <a:t>•</a:t>
            </a:r>
          </a:p>
        </p:txBody>
      </p:sp>
      <p:sp>
        <p:nvSpPr>
          <p:cNvPr id="69" name="Rectangle 68"/>
          <p:cNvSpPr/>
          <p:nvPr/>
        </p:nvSpPr>
        <p:spPr>
          <a:xfrm>
            <a:off x="5134959" y="5408305"/>
            <a:ext cx="465192" cy="769441"/>
          </a:xfrm>
          <a:prstGeom prst="rect">
            <a:avLst/>
          </a:prstGeom>
        </p:spPr>
        <p:txBody>
          <a:bodyPr wrap="none">
            <a:spAutoFit/>
          </a:bodyPr>
          <a:lstStyle/>
          <a:p>
            <a:r>
              <a:rPr lang="en-US" sz="4400" dirty="0"/>
              <a:t>•</a:t>
            </a:r>
          </a:p>
        </p:txBody>
      </p:sp>
      <p:sp>
        <p:nvSpPr>
          <p:cNvPr id="70" name="Rectangle 69"/>
          <p:cNvSpPr/>
          <p:nvPr/>
        </p:nvSpPr>
        <p:spPr>
          <a:xfrm>
            <a:off x="6100316" y="5025096"/>
            <a:ext cx="465192" cy="769441"/>
          </a:xfrm>
          <a:prstGeom prst="rect">
            <a:avLst/>
          </a:prstGeom>
        </p:spPr>
        <p:txBody>
          <a:bodyPr wrap="none">
            <a:spAutoFit/>
          </a:bodyPr>
          <a:lstStyle/>
          <a:p>
            <a:r>
              <a:rPr lang="en-US" sz="4400" dirty="0"/>
              <a:t>•</a:t>
            </a:r>
          </a:p>
        </p:txBody>
      </p:sp>
      <p:sp>
        <p:nvSpPr>
          <p:cNvPr id="71" name="Rectangle 70"/>
          <p:cNvSpPr/>
          <p:nvPr/>
        </p:nvSpPr>
        <p:spPr>
          <a:xfrm>
            <a:off x="5818834" y="5466158"/>
            <a:ext cx="465192" cy="769441"/>
          </a:xfrm>
          <a:prstGeom prst="rect">
            <a:avLst/>
          </a:prstGeom>
        </p:spPr>
        <p:txBody>
          <a:bodyPr wrap="none">
            <a:spAutoFit/>
          </a:bodyPr>
          <a:lstStyle/>
          <a:p>
            <a:r>
              <a:rPr lang="en-US" sz="4400" dirty="0"/>
              <a:t>•</a:t>
            </a:r>
          </a:p>
        </p:txBody>
      </p:sp>
      <p:sp>
        <p:nvSpPr>
          <p:cNvPr id="30" name="Title 29"/>
          <p:cNvSpPr>
            <a:spLocks noGrp="1"/>
          </p:cNvSpPr>
          <p:nvPr>
            <p:ph type="title"/>
          </p:nvPr>
        </p:nvSpPr>
        <p:spPr>
          <a:xfrm>
            <a:off x="1981200" y="118869"/>
            <a:ext cx="8229600" cy="786639"/>
          </a:xfrm>
        </p:spPr>
        <p:txBody>
          <a:bodyPr>
            <a:normAutofit/>
          </a:bodyPr>
          <a:lstStyle/>
          <a:p>
            <a:r>
              <a:rPr lang="en-IN" dirty="0"/>
              <a:t>Open Innovation</a:t>
            </a:r>
            <a:endParaRPr lang="en-US" dirty="0"/>
          </a:p>
        </p:txBody>
      </p:sp>
      <p:cxnSp>
        <p:nvCxnSpPr>
          <p:cNvPr id="73" name="Straight Arrow Connector 72"/>
          <p:cNvCxnSpPr/>
          <p:nvPr/>
        </p:nvCxnSpPr>
        <p:spPr>
          <a:xfrm flipV="1">
            <a:off x="5562017" y="4546810"/>
            <a:ext cx="154662" cy="42979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6554743" y="4595303"/>
            <a:ext cx="154662" cy="42979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5851835" y="4395124"/>
            <a:ext cx="298805" cy="8640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5976072" y="5083737"/>
            <a:ext cx="84592" cy="6878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7268202" y="4991049"/>
            <a:ext cx="261091" cy="39554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70" idx="0"/>
          </p:cNvCxnSpPr>
          <p:nvPr/>
        </p:nvCxnSpPr>
        <p:spPr>
          <a:xfrm flipH="1" flipV="1">
            <a:off x="6332912" y="5025096"/>
            <a:ext cx="5056" cy="39296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72" name="Freeform 71"/>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612481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Innovations at Xerox that helped several successful companies</a:t>
            </a:r>
            <a:endParaRPr lang="en-IN" dirty="0"/>
          </a:p>
        </p:txBody>
      </p:sp>
      <p:sp>
        <p:nvSpPr>
          <p:cNvPr id="3" name="Content Placeholder 2"/>
          <p:cNvSpPr>
            <a:spLocks noGrp="1"/>
          </p:cNvSpPr>
          <p:nvPr>
            <p:ph idx="1"/>
          </p:nvPr>
        </p:nvSpPr>
        <p:spPr/>
        <p:txBody>
          <a:bodyPr/>
          <a:lstStyle/>
          <a:p>
            <a:r>
              <a:rPr lang="en-US" dirty="0"/>
              <a:t>Graphical interface</a:t>
            </a:r>
          </a:p>
          <a:p>
            <a:r>
              <a:rPr lang="en-US" dirty="0"/>
              <a:t>Bitmap screen</a:t>
            </a:r>
          </a:p>
          <a:p>
            <a:r>
              <a:rPr lang="en-US" dirty="0"/>
              <a:t>Ethernet networking protocols</a:t>
            </a:r>
          </a:p>
          <a:p>
            <a:r>
              <a:rPr lang="en-US" dirty="0"/>
              <a:t>Font rendering program, PostScript</a:t>
            </a:r>
          </a:p>
          <a:p>
            <a:r>
              <a:rPr lang="en-US" dirty="0"/>
              <a:t>Web searching</a:t>
            </a:r>
          </a:p>
          <a:p>
            <a:r>
              <a:rPr lang="en-US" dirty="0"/>
              <a:t>Indexing technologies</a:t>
            </a:r>
          </a:p>
          <a:p>
            <a:r>
              <a:rPr lang="en-US" dirty="0"/>
              <a:t>Online conferencing technologies</a:t>
            </a:r>
            <a:endParaRPr lang="en-IN" dirty="0"/>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885139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Apple</a:t>
            </a:r>
          </a:p>
          <a:p>
            <a:r>
              <a:rPr lang="en-US" dirty="0"/>
              <a:t>Adobe</a:t>
            </a:r>
          </a:p>
          <a:p>
            <a:r>
              <a:rPr lang="en-US" dirty="0"/>
              <a:t>Microsoft</a:t>
            </a:r>
          </a:p>
          <a:p>
            <a:pPr marL="0" indent="0">
              <a:buNone/>
            </a:pPr>
            <a:r>
              <a:rPr lang="en-US" dirty="0"/>
              <a:t>Total about 30 companies that took birth based on technologies that Xerox invented but failed to commercially exploit.</a:t>
            </a:r>
            <a:endParaRPr lang="en-IN" dirty="0"/>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48420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Open Innovation: Advantages</a:t>
            </a:r>
            <a:endParaRPr lang="en-US" dirty="0"/>
          </a:p>
        </p:txBody>
      </p:sp>
      <p:sp>
        <p:nvSpPr>
          <p:cNvPr id="3" name="Content Placeholder 2"/>
          <p:cNvSpPr>
            <a:spLocks noGrp="1"/>
          </p:cNvSpPr>
          <p:nvPr>
            <p:ph idx="1"/>
          </p:nvPr>
        </p:nvSpPr>
        <p:spPr/>
        <p:txBody>
          <a:bodyPr/>
          <a:lstStyle/>
          <a:p>
            <a:r>
              <a:rPr lang="en-IN" dirty="0"/>
              <a:t>Accelerate development process</a:t>
            </a:r>
          </a:p>
          <a:p>
            <a:r>
              <a:rPr lang="en-IN" dirty="0"/>
              <a:t>Reduces cost of product development</a:t>
            </a:r>
          </a:p>
          <a:p>
            <a:r>
              <a:rPr lang="en-IN" dirty="0"/>
              <a:t>Reduces resources requirement</a:t>
            </a:r>
          </a:p>
          <a:p>
            <a:r>
              <a:rPr lang="en-IN" dirty="0"/>
              <a:t>Reduces skill gaps</a:t>
            </a:r>
          </a:p>
          <a:p>
            <a:r>
              <a:rPr lang="en-IN" dirty="0"/>
              <a:t>Help to beat competition</a:t>
            </a:r>
          </a:p>
          <a:p>
            <a:r>
              <a:rPr lang="en-IN" dirty="0"/>
              <a:t>It reduces risk</a:t>
            </a:r>
          </a:p>
          <a:p>
            <a:endParaRPr lang="en-US" dirty="0"/>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71504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Innovation Usually Happen?</a:t>
            </a:r>
            <a:endParaRPr lang="en-US" dirty="0"/>
          </a:p>
        </p:txBody>
      </p:sp>
      <p:sp>
        <p:nvSpPr>
          <p:cNvPr id="3" name="Text Placeholder 2"/>
          <p:cNvSpPr>
            <a:spLocks noGrp="1"/>
          </p:cNvSpPr>
          <p:nvPr>
            <p:ph type="body" idx="1"/>
          </p:nvPr>
        </p:nvSpPr>
        <p:spPr>
          <a:xfrm>
            <a:off x="362339" y="1620351"/>
            <a:ext cx="10515600" cy="4351338"/>
          </a:xfrm>
        </p:spPr>
        <p:txBody>
          <a:bodyPr/>
          <a:lstStyle/>
          <a:p>
            <a:r>
              <a:rPr lang="en-IN" dirty="0" smtClean="0"/>
              <a:t>Keep an open eye and demand better product or service.</a:t>
            </a:r>
          </a:p>
          <a:p>
            <a:r>
              <a:rPr lang="en-IN" dirty="0" smtClean="0"/>
              <a:t>Ask yourselves: Can I come up with something better? </a:t>
            </a:r>
          </a:p>
          <a:p>
            <a:r>
              <a:rPr lang="en-US" dirty="0"/>
              <a:t> </a:t>
            </a:r>
            <a:r>
              <a:rPr lang="en-US" dirty="0" err="1"/>
              <a:t>Phanindra</a:t>
            </a:r>
            <a:r>
              <a:rPr lang="en-US" dirty="0"/>
              <a:t> </a:t>
            </a:r>
            <a:r>
              <a:rPr lang="en-US" dirty="0" err="1" smtClean="0"/>
              <a:t>Sama</a:t>
            </a:r>
            <a:r>
              <a:rPr lang="en-US" dirty="0" smtClean="0"/>
              <a:t> faced a problem. He realized that others also would face the same problem. He asked himself: can I come up with a solution?</a:t>
            </a:r>
          </a:p>
          <a:p>
            <a:r>
              <a:rPr lang="en-US" dirty="0" smtClean="0"/>
              <a:t>The results was </a:t>
            </a:r>
            <a:r>
              <a:rPr lang="en-US" dirty="0" err="1" smtClean="0"/>
              <a:t>redBus</a:t>
            </a:r>
            <a:r>
              <a:rPr lang="en-US" dirty="0" smtClean="0"/>
              <a:t>. The </a:t>
            </a:r>
            <a:r>
              <a:rPr lang="en-US" dirty="0" err="1" smtClean="0"/>
              <a:t>ibibo</a:t>
            </a:r>
            <a:r>
              <a:rPr lang="en-US" dirty="0" smtClean="0"/>
              <a:t> group took over </a:t>
            </a:r>
            <a:r>
              <a:rPr lang="en-US" dirty="0" err="1" smtClean="0"/>
              <a:t>redBus</a:t>
            </a:r>
            <a:r>
              <a:rPr lang="en-US" dirty="0" smtClean="0"/>
              <a:t> </a:t>
            </a:r>
            <a:br>
              <a:rPr lang="en-US" dirty="0" smtClean="0"/>
            </a:br>
            <a:r>
              <a:rPr lang="en-US" dirty="0" smtClean="0"/>
              <a:t>for $138 million.</a:t>
            </a:r>
          </a:p>
          <a:p>
            <a:r>
              <a:rPr lang="en-IN" dirty="0" smtClean="0"/>
              <a:t>Be active, go to places, look around, be mindful. </a:t>
            </a:r>
            <a:endParaRPr lang="en-US" dirty="0"/>
          </a:p>
        </p:txBody>
      </p:sp>
    </p:spTree>
    <p:extLst>
      <p:ext uri="{BB962C8B-B14F-4D97-AF65-F5344CB8AC3E}">
        <p14:creationId xmlns:p14="http://schemas.microsoft.com/office/powerpoint/2010/main" val="33423570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tx2"/>
            </a:solidFill>
          </a:ln>
        </p:spPr>
        <p:txBody>
          <a:bodyPr>
            <a:noAutofit/>
          </a:bodyPr>
          <a:lstStyle/>
          <a:p>
            <a:r>
              <a:rPr lang="en-US" sz="3200" dirty="0"/>
              <a:t>A current example of open innovation involving an Indian laboratory and an American company </a:t>
            </a:r>
          </a:p>
        </p:txBody>
      </p:sp>
      <p:sp>
        <p:nvSpPr>
          <p:cNvPr id="3" name="Content Placeholder 2"/>
          <p:cNvSpPr>
            <a:spLocks noGrp="1"/>
          </p:cNvSpPr>
          <p:nvPr>
            <p:ph idx="1"/>
          </p:nvPr>
        </p:nvSpPr>
        <p:spPr/>
        <p:txBody>
          <a:bodyPr>
            <a:normAutofit/>
          </a:bodyPr>
          <a:lstStyle/>
          <a:p>
            <a:pPr marL="0" indent="0">
              <a:buNone/>
            </a:pPr>
            <a:r>
              <a:rPr lang="en-US" dirty="0"/>
              <a:t>Aug 16, 2017:  A new research program aims to capitalize on </a:t>
            </a:r>
            <a:r>
              <a:rPr lang="en-US" dirty="0" err="1">
                <a:hlinkClick r:id="rId2"/>
              </a:rPr>
              <a:t>CSIR-IMTECH</a:t>
            </a:r>
            <a:r>
              <a:rPr lang="en-US" dirty="0" err="1"/>
              <a:t>'s</a:t>
            </a:r>
            <a:r>
              <a:rPr lang="en-US" dirty="0"/>
              <a:t> world-class expertise in microbial technology and the proven R&amp;D capabilities of Johnson &amp; Johnson's pharma company Janssen to strengthen the collective potential of both entities. </a:t>
            </a:r>
          </a:p>
          <a:p>
            <a:pPr marL="0" indent="0" algn="just">
              <a:buNone/>
            </a:pPr>
            <a:r>
              <a:rPr lang="en-US" dirty="0"/>
              <a:t>Initiated co-development of new drugs for treatment of tuberculosis.</a:t>
            </a:r>
          </a:p>
          <a:p>
            <a:endParaRPr lang="en-US" dirty="0"/>
          </a:p>
        </p:txBody>
      </p:sp>
      <p:sp>
        <p:nvSpPr>
          <p:cNvPr id="4" name="Rectangle 3"/>
          <p:cNvSpPr/>
          <p:nvPr/>
        </p:nvSpPr>
        <p:spPr>
          <a:xfrm>
            <a:off x="1752600" y="5662395"/>
            <a:ext cx="8915400" cy="646331"/>
          </a:xfrm>
          <a:prstGeom prst="rect">
            <a:avLst/>
          </a:prstGeom>
        </p:spPr>
        <p:txBody>
          <a:bodyPr wrap="square">
            <a:spAutoFit/>
          </a:bodyPr>
          <a:lstStyle/>
          <a:p>
            <a:r>
              <a:rPr lang="en-US" dirty="0"/>
              <a:t>http://timesofindia.indiatimes.com/business/india-business/india-may-become-the-first-country-to-roll-out-tb-treatment/articleshow/60084271.cms</a:t>
            </a:r>
          </a:p>
        </p:txBody>
      </p:sp>
      <p:sp>
        <p:nvSpPr>
          <p:cNvPr id="5" name="Freeform 4"/>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849640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304" y="538861"/>
            <a:ext cx="10515600" cy="668147"/>
          </a:xfrm>
        </p:spPr>
        <p:txBody>
          <a:bodyPr/>
          <a:lstStyle/>
          <a:p>
            <a:r>
              <a:rPr lang="en-US" dirty="0"/>
              <a:t>Ongoing Open Innovation: Examples</a:t>
            </a:r>
          </a:p>
        </p:txBody>
      </p:sp>
      <p:sp>
        <p:nvSpPr>
          <p:cNvPr id="3" name="Content Placeholder 2"/>
          <p:cNvSpPr>
            <a:spLocks noGrp="1"/>
          </p:cNvSpPr>
          <p:nvPr>
            <p:ph idx="1"/>
          </p:nvPr>
        </p:nvSpPr>
        <p:spPr>
          <a:xfrm>
            <a:off x="329184" y="1271016"/>
            <a:ext cx="10594848" cy="4251960"/>
          </a:xfrm>
        </p:spPr>
        <p:txBody>
          <a:bodyPr>
            <a:normAutofit lnSpcReduction="10000"/>
          </a:bodyPr>
          <a:lstStyle/>
          <a:p>
            <a:pPr algn="just"/>
            <a:r>
              <a:rPr lang="en-US" b="1" dirty="0"/>
              <a:t>Eli Lilly pioneered the modern idea of crowdsourcing in 2001 when they began to post research questions openly (online) to scientists and outsiders to augment their own R&amp;D efforts. From this effort, they developed and spun off a new </a:t>
            </a:r>
            <a:r>
              <a:rPr lang="en-US" dirty="0"/>
              <a:t>company—</a:t>
            </a:r>
            <a:r>
              <a:rPr lang="en-US" dirty="0" err="1"/>
              <a:t>InnoCentive</a:t>
            </a:r>
            <a:r>
              <a:rPr lang="en-US" dirty="0"/>
              <a:t>—to </a:t>
            </a:r>
            <a:r>
              <a:rPr lang="en-US" b="1" dirty="0"/>
              <a:t>offer crowdsourcing to other companies.</a:t>
            </a:r>
          </a:p>
          <a:p>
            <a:pPr algn="just"/>
            <a:r>
              <a:rPr lang="en-US" b="1" dirty="0"/>
              <a:t>X-Prize: the X-PRIZE Foundation sponsors many competition and offer millions of dollars of prize money for solving critical problems. </a:t>
            </a:r>
          </a:p>
          <a:p>
            <a:pPr algn="just"/>
            <a:r>
              <a:rPr lang="en-US" b="1" dirty="0" err="1"/>
              <a:t>HeroX</a:t>
            </a:r>
            <a:r>
              <a:rPr lang="en-US" b="1" dirty="0"/>
              <a:t>, a subsidiary of X-Prize, invites ideas for solving corporate and government problems against payment.</a:t>
            </a:r>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5656585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Innovation in Gaming</a:t>
            </a:r>
          </a:p>
        </p:txBody>
      </p:sp>
      <p:sp>
        <p:nvSpPr>
          <p:cNvPr id="3" name="Content Placeholder 2"/>
          <p:cNvSpPr>
            <a:spLocks noGrp="1"/>
          </p:cNvSpPr>
          <p:nvPr>
            <p:ph idx="1"/>
          </p:nvPr>
        </p:nvSpPr>
        <p:spPr/>
        <p:txBody>
          <a:bodyPr>
            <a:normAutofit/>
          </a:bodyPr>
          <a:lstStyle/>
          <a:p>
            <a:r>
              <a:rPr lang="en-US" dirty="0"/>
              <a:t>The use of “beta invitations” has been practiced for decades in the video game industry. In this model, which could be considered a form of OI crowdsourcing, a software developer releases a “beta” (or early, likely flawed) version to users for testing and commentary. </a:t>
            </a:r>
          </a:p>
          <a:p>
            <a:r>
              <a:rPr lang="en-US" dirty="0"/>
              <a:t>This results in many expert hours of development being applied in a short time, thereby improving the product quickly and cost‐effectively.</a:t>
            </a:r>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2784625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Problems with open innovation</a:t>
            </a:r>
            <a:endParaRPr lang="en-US" dirty="0"/>
          </a:p>
        </p:txBody>
      </p:sp>
      <p:sp>
        <p:nvSpPr>
          <p:cNvPr id="3" name="Content Placeholder 2"/>
          <p:cNvSpPr>
            <a:spLocks noGrp="1"/>
          </p:cNvSpPr>
          <p:nvPr>
            <p:ph idx="1"/>
          </p:nvPr>
        </p:nvSpPr>
        <p:spPr>
          <a:xfrm>
            <a:off x="252984" y="1271016"/>
            <a:ext cx="10515600" cy="4860227"/>
          </a:xfrm>
        </p:spPr>
        <p:txBody>
          <a:bodyPr>
            <a:normAutofit/>
          </a:bodyPr>
          <a:lstStyle/>
          <a:p>
            <a:r>
              <a:rPr lang="en-US" dirty="0"/>
              <a:t>Trust is difficult to build. Your valuable idea may be shared with your competitors. </a:t>
            </a:r>
          </a:p>
          <a:p>
            <a:r>
              <a:rPr lang="en-US" dirty="0"/>
              <a:t>It is difficult to pin down the exact ownership of part ideas.</a:t>
            </a:r>
          </a:p>
          <a:p>
            <a:r>
              <a:rPr lang="en-US" dirty="0"/>
              <a:t>There is also a chance that some teams, if not all, may have inflated impression about the worth of their ideas which may lead to disappointments. </a:t>
            </a:r>
          </a:p>
          <a:p>
            <a:r>
              <a:rPr lang="en-US" dirty="0"/>
              <a:t>More daunting worry is that the adage that “great” ideas can’t come from a crowd, which inherently produce compromise and mediocrity.</a:t>
            </a:r>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815184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 innovation: the case of Procter &amp; Gamble</a:t>
            </a:r>
          </a:p>
        </p:txBody>
      </p:sp>
      <p:sp>
        <p:nvSpPr>
          <p:cNvPr id="3" name="Content Placeholder 2"/>
          <p:cNvSpPr>
            <a:spLocks noGrp="1"/>
          </p:cNvSpPr>
          <p:nvPr>
            <p:ph idx="1"/>
          </p:nvPr>
        </p:nvSpPr>
        <p:spPr/>
        <p:txBody>
          <a:bodyPr/>
          <a:lstStyle/>
          <a:p>
            <a:pPr marL="0" indent="0">
              <a:buNone/>
            </a:pPr>
            <a:r>
              <a:rPr lang="en-US" dirty="0"/>
              <a:t>Procter &amp; Gamble’s radical strategy of adopting open innovation for technology/product development now helping them in producing more than 35% of their innovations and billions of dollars in revenue.</a:t>
            </a:r>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53938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P&amp;G</a:t>
            </a:r>
            <a:endParaRPr lang="en-IN" dirty="0"/>
          </a:p>
        </p:txBody>
      </p:sp>
      <p:sp>
        <p:nvSpPr>
          <p:cNvPr id="3" name="Content Placeholder 2"/>
          <p:cNvSpPr>
            <a:spLocks noGrp="1"/>
          </p:cNvSpPr>
          <p:nvPr>
            <p:ph idx="1"/>
          </p:nvPr>
        </p:nvSpPr>
        <p:spPr/>
        <p:txBody>
          <a:bodyPr>
            <a:normAutofit fontScale="92500" lnSpcReduction="20000"/>
          </a:bodyPr>
          <a:lstStyle/>
          <a:p>
            <a:r>
              <a:rPr lang="en-US" dirty="0"/>
              <a:t>CEO A.G. </a:t>
            </a:r>
            <a:r>
              <a:rPr lang="en-US" dirty="0" err="1"/>
              <a:t>Lafley</a:t>
            </a:r>
            <a:r>
              <a:rPr lang="en-US" dirty="0"/>
              <a:t> decided that up to 50% of innovation must come in from the outside. </a:t>
            </a:r>
          </a:p>
          <a:p>
            <a:r>
              <a:rPr lang="en-IN" dirty="0"/>
              <a:t>Pringles potato chips: </a:t>
            </a:r>
            <a:r>
              <a:rPr lang="en-US"/>
              <a:t>they discovered a bakery in Bologna, Italy run by a university professor who had already come up with a way of printing edible images on cakes and cookies and it only needed a few tweaks to be adapted to solve P&amp;G’s problems.</a:t>
            </a:r>
          </a:p>
          <a:p>
            <a:r>
              <a:rPr lang="en-US" smtClean="0"/>
              <a:t>Through </a:t>
            </a:r>
            <a:r>
              <a:rPr lang="en-US" dirty="0"/>
              <a:t>a licensing partnership with </a:t>
            </a:r>
            <a:r>
              <a:rPr lang="en-US" dirty="0" err="1"/>
              <a:t>OraLabs</a:t>
            </a:r>
            <a:r>
              <a:rPr lang="en-US" dirty="0"/>
              <a:t>, Procter &amp; Gamble market a number of different products, including Breath Mist, a fresh breath vaporizer and Scope </a:t>
            </a:r>
            <a:r>
              <a:rPr lang="en-US" dirty="0" err="1"/>
              <a:t>Minibrush</a:t>
            </a:r>
            <a:r>
              <a:rPr lang="en-US" dirty="0"/>
              <a:t>, an on-the-go toothbrush that doesn't require water. </a:t>
            </a:r>
          </a:p>
          <a:p>
            <a:r>
              <a:rPr lang="en-US" dirty="0"/>
              <a:t>P&amp;G continues its efforts of open innovation with more than 2,000 partners all over the world. This is a key plank of its strategy to deliver year-on year growth. </a:t>
            </a:r>
            <a:endParaRPr lang="en-IN" dirty="0"/>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689916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823" y="2875243"/>
            <a:ext cx="10515600" cy="1325563"/>
          </a:xfrm>
        </p:spPr>
        <p:txBody>
          <a:bodyPr/>
          <a:lstStyle/>
          <a:p>
            <a:pPr algn="ctr"/>
            <a:r>
              <a:rPr lang="en-US" sz="4000" dirty="0" smtClean="0"/>
              <a:t>Syllabus up to here.</a:t>
            </a:r>
            <a:endParaRPr lang="en-IN" sz="4000" dirty="0"/>
          </a:p>
        </p:txBody>
      </p:sp>
      <p:sp>
        <p:nvSpPr>
          <p:cNvPr id="5" name="Up Arrow 4"/>
          <p:cNvSpPr/>
          <p:nvPr/>
        </p:nvSpPr>
        <p:spPr>
          <a:xfrm>
            <a:off x="2017060" y="974726"/>
            <a:ext cx="7512423" cy="1900517"/>
          </a:xfrm>
          <a:prstGeom prst="upArrow">
            <a:avLst/>
          </a:prstGeom>
          <a:solidFill>
            <a:srgbClr val="A1C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162763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Intellectual Property Rights (IPR)</a:t>
            </a:r>
          </a:p>
        </p:txBody>
      </p:sp>
      <p:sp>
        <p:nvSpPr>
          <p:cNvPr id="3" name="Content Placeholder 2"/>
          <p:cNvSpPr>
            <a:spLocks noGrp="1"/>
          </p:cNvSpPr>
          <p:nvPr>
            <p:ph idx="1"/>
          </p:nvPr>
        </p:nvSpPr>
        <p:spPr>
          <a:xfrm>
            <a:off x="1719072" y="1825625"/>
            <a:ext cx="9634728" cy="4351338"/>
          </a:xfrm>
        </p:spPr>
        <p:txBody>
          <a:bodyPr/>
          <a:lstStyle/>
          <a:p>
            <a:r>
              <a:rPr lang="en-IN" dirty="0"/>
              <a:t>Patent</a:t>
            </a:r>
          </a:p>
          <a:p>
            <a:r>
              <a:rPr lang="en-IN" dirty="0"/>
              <a:t>Design</a:t>
            </a:r>
          </a:p>
          <a:p>
            <a:r>
              <a:rPr lang="en-IN" dirty="0"/>
              <a:t>Trademark</a:t>
            </a:r>
          </a:p>
          <a:p>
            <a:r>
              <a:rPr lang="en-IN" dirty="0"/>
              <a:t>Copyright</a:t>
            </a:r>
          </a:p>
          <a:p>
            <a:r>
              <a:rPr lang="en-IN" dirty="0"/>
              <a:t>Geographical indications</a:t>
            </a:r>
          </a:p>
          <a:p>
            <a:r>
              <a:rPr lang="en-IN" dirty="0"/>
              <a:t>Plant variety protection</a:t>
            </a:r>
          </a:p>
          <a:p>
            <a:r>
              <a:rPr lang="en-IN" dirty="0"/>
              <a:t>Semiconductor integrated circuit layout design</a:t>
            </a:r>
            <a:endParaRPr lang="en-US" dirty="0"/>
          </a:p>
        </p:txBody>
      </p:sp>
    </p:spTree>
    <p:extLst>
      <p:ext uri="{BB962C8B-B14F-4D97-AF65-F5344CB8AC3E}">
        <p14:creationId xmlns:p14="http://schemas.microsoft.com/office/powerpoint/2010/main" val="305329083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Patent</a:t>
            </a:r>
            <a:endParaRPr lang="en-US" dirty="0"/>
          </a:p>
        </p:txBody>
      </p:sp>
      <p:sp>
        <p:nvSpPr>
          <p:cNvPr id="3" name="Content Placeholder 2"/>
          <p:cNvSpPr>
            <a:spLocks noGrp="1"/>
          </p:cNvSpPr>
          <p:nvPr>
            <p:ph idx="1"/>
          </p:nvPr>
        </p:nvSpPr>
        <p:spPr/>
        <p:txBody>
          <a:bodyPr/>
          <a:lstStyle/>
          <a:p>
            <a:pPr marL="0" indent="0">
              <a:buNone/>
            </a:pPr>
            <a:r>
              <a:rPr lang="en-IN" sz="3200" b="1" dirty="0"/>
              <a:t>The right to an invention can be protected through patent.</a:t>
            </a:r>
          </a:p>
          <a:p>
            <a:r>
              <a:rPr lang="en-IN" b="1" dirty="0"/>
              <a:t>Must meet three criteria: </a:t>
            </a:r>
          </a:p>
          <a:p>
            <a:pPr lvl="1"/>
            <a:r>
              <a:rPr lang="en-IN" b="1" dirty="0"/>
              <a:t>Novelty – uniqueness</a:t>
            </a:r>
          </a:p>
          <a:p>
            <a:pPr lvl="1"/>
            <a:r>
              <a:rPr lang="en-IN" b="1" dirty="0"/>
              <a:t>Non-obviousness – inventive steps through which the knowledge has been created. Should not be obvious to a person skilled in the art.</a:t>
            </a:r>
          </a:p>
          <a:p>
            <a:pPr lvl="1"/>
            <a:r>
              <a:rPr lang="en-IN" b="1" dirty="0"/>
              <a:t>Industrial use – commercial relevance</a:t>
            </a:r>
            <a:endParaRPr lang="en-US" b="1" dirty="0"/>
          </a:p>
          <a:p>
            <a:r>
              <a:rPr lang="en-IN" b="1" dirty="0"/>
              <a:t>Patent is protected for a maximum period of 20 years from the date of filing and within the territory where the patent application is valid.</a:t>
            </a:r>
          </a:p>
        </p:txBody>
      </p:sp>
    </p:spTree>
    <p:extLst>
      <p:ext uri="{BB962C8B-B14F-4D97-AF65-F5344CB8AC3E}">
        <p14:creationId xmlns:p14="http://schemas.microsoft.com/office/powerpoint/2010/main" val="291296244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Design</a:t>
            </a:r>
            <a:endParaRPr lang="en-US" dirty="0"/>
          </a:p>
        </p:txBody>
      </p:sp>
      <p:sp>
        <p:nvSpPr>
          <p:cNvPr id="3" name="Content Placeholder 2"/>
          <p:cNvSpPr>
            <a:spLocks noGrp="1"/>
          </p:cNvSpPr>
          <p:nvPr>
            <p:ph idx="1"/>
          </p:nvPr>
        </p:nvSpPr>
        <p:spPr/>
        <p:txBody>
          <a:bodyPr/>
          <a:lstStyle/>
          <a:p>
            <a:r>
              <a:rPr lang="en-IN" dirty="0"/>
              <a:t>Unique features such as shape, pattern, composition, configuration, </a:t>
            </a:r>
            <a:r>
              <a:rPr lang="en-IN" dirty="0" err="1"/>
              <a:t>color</a:t>
            </a:r>
            <a:r>
              <a:rPr lang="en-IN" dirty="0"/>
              <a:t> combination, etc. making an object uniquely differentiated from the look of it. </a:t>
            </a:r>
          </a:p>
          <a:p>
            <a:r>
              <a:rPr lang="en-IN" dirty="0"/>
              <a:t>Valid initially for 10 years and can be extended for 5 more years.</a:t>
            </a:r>
            <a:endParaRPr lang="en-US" dirty="0"/>
          </a:p>
        </p:txBody>
      </p:sp>
    </p:spTree>
    <p:extLst>
      <p:ext uri="{BB962C8B-B14F-4D97-AF65-F5344CB8AC3E}">
        <p14:creationId xmlns:p14="http://schemas.microsoft.com/office/powerpoint/2010/main" val="1798522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Develop Deep Empathy for </a:t>
            </a:r>
            <a:r>
              <a:rPr lang="en-IN" dirty="0" smtClean="0"/>
              <a:t>Customers</a:t>
            </a:r>
            <a:endParaRPr lang="en-US" dirty="0"/>
          </a:p>
        </p:txBody>
      </p:sp>
      <p:sp>
        <p:nvSpPr>
          <p:cNvPr id="3" name="Text Placeholder 2"/>
          <p:cNvSpPr>
            <a:spLocks noGrp="1"/>
          </p:cNvSpPr>
          <p:nvPr>
            <p:ph type="body" idx="1"/>
          </p:nvPr>
        </p:nvSpPr>
        <p:spPr>
          <a:xfrm>
            <a:off x="646855" y="1232327"/>
            <a:ext cx="11041566" cy="4351338"/>
          </a:xfrm>
        </p:spPr>
        <p:txBody>
          <a:bodyPr/>
          <a:lstStyle/>
          <a:p>
            <a:r>
              <a:rPr lang="en-US" i="1" dirty="0"/>
              <a:t>Empathy makes you a better innovator – Satya Nadella, CEO, Microsoft</a:t>
            </a:r>
            <a:endParaRPr lang="en-US" dirty="0"/>
          </a:p>
          <a:p>
            <a:r>
              <a:rPr lang="en-US" dirty="0"/>
              <a:t>The greatest </a:t>
            </a:r>
            <a:r>
              <a:rPr lang="en-US" dirty="0" smtClean="0"/>
              <a:t>trait differentiating human </a:t>
            </a:r>
            <a:r>
              <a:rPr lang="en-US" dirty="0"/>
              <a:t>beings </a:t>
            </a:r>
            <a:r>
              <a:rPr lang="en-US" dirty="0" smtClean="0"/>
              <a:t>from other creature is </a:t>
            </a:r>
            <a:r>
              <a:rPr lang="en-US" dirty="0"/>
              <a:t>empathy. </a:t>
            </a:r>
            <a:endParaRPr lang="en-US" dirty="0" smtClean="0"/>
          </a:p>
          <a:p>
            <a:r>
              <a:rPr lang="en-US" dirty="0" smtClean="0"/>
              <a:t>Empathy </a:t>
            </a:r>
            <a:r>
              <a:rPr lang="en-US" dirty="0"/>
              <a:t>is a combination of three things – seeing with the eyes of another, listening with the ears of another and feeling with the heart of another.</a:t>
            </a:r>
            <a:br>
              <a:rPr lang="en-US" dirty="0"/>
            </a:br>
            <a:r>
              <a:rPr lang="en-US" dirty="0" smtClean="0"/>
              <a:t>By empathizing, one can define a problem well, conceive a creative solution resulting in breakthrough innovation.</a:t>
            </a:r>
            <a:r>
              <a:rPr lang="en-US" dirty="0"/>
              <a:t/>
            </a:r>
            <a:br>
              <a:rPr lang="en-US" dirty="0"/>
            </a:br>
            <a:endParaRPr lang="en-US" dirty="0"/>
          </a:p>
        </p:txBody>
      </p:sp>
    </p:spTree>
    <p:extLst>
      <p:ext uri="{BB962C8B-B14F-4D97-AF65-F5344CB8AC3E}">
        <p14:creationId xmlns:p14="http://schemas.microsoft.com/office/powerpoint/2010/main" val="220619391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Trademark</a:t>
            </a:r>
            <a:endParaRPr lang="en-US" dirty="0"/>
          </a:p>
        </p:txBody>
      </p:sp>
      <p:sp>
        <p:nvSpPr>
          <p:cNvPr id="3" name="Content Placeholder 2"/>
          <p:cNvSpPr>
            <a:spLocks noGrp="1"/>
          </p:cNvSpPr>
          <p:nvPr>
            <p:ph idx="1"/>
          </p:nvPr>
        </p:nvSpPr>
        <p:spPr/>
        <p:txBody>
          <a:bodyPr/>
          <a:lstStyle/>
          <a:p>
            <a:r>
              <a:rPr lang="en-IN" dirty="0"/>
              <a:t>A unique text, symbol, device, logo, label, name, sign, number, shape, drawing, picture, emblem, and unique combination of any two or more of the above fall under trademark.</a:t>
            </a:r>
          </a:p>
          <a:p>
            <a:r>
              <a:rPr lang="en-IN" dirty="0"/>
              <a:t>Trademark is meant to be an identifier of a product or service around which a company creates value and customers build their perception on the quality, reliability, and efficacy of the product or services represented by the trademark. </a:t>
            </a:r>
          </a:p>
          <a:p>
            <a:r>
              <a:rPr lang="en-IN" dirty="0"/>
              <a:t>Valid initially for ten years and </a:t>
            </a:r>
            <a:r>
              <a:rPr lang="en-IN"/>
              <a:t>renewable indefinitely.</a:t>
            </a:r>
            <a:endParaRPr lang="en-IN" dirty="0"/>
          </a:p>
          <a:p>
            <a:r>
              <a:rPr lang="en-IN" dirty="0"/>
              <a:t>Registering of trademark is not compulsory.</a:t>
            </a:r>
            <a:endParaRPr lang="en-US" dirty="0"/>
          </a:p>
        </p:txBody>
      </p:sp>
    </p:spTree>
    <p:extLst>
      <p:ext uri="{BB962C8B-B14F-4D97-AF65-F5344CB8AC3E}">
        <p14:creationId xmlns:p14="http://schemas.microsoft.com/office/powerpoint/2010/main" val="3122330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Copyright</a:t>
            </a:r>
            <a:endParaRPr lang="en-US" dirty="0"/>
          </a:p>
        </p:txBody>
      </p:sp>
      <p:sp>
        <p:nvSpPr>
          <p:cNvPr id="3" name="Content Placeholder 2"/>
          <p:cNvSpPr>
            <a:spLocks noGrp="1"/>
          </p:cNvSpPr>
          <p:nvPr>
            <p:ph idx="1"/>
          </p:nvPr>
        </p:nvSpPr>
        <p:spPr/>
        <p:txBody>
          <a:bodyPr/>
          <a:lstStyle/>
          <a:p>
            <a:r>
              <a:rPr lang="en-IN" dirty="0"/>
              <a:t>Protects the right of creator on literary work, art, music, dramatic, cinematographic, sound recording, software code, and other mental unique creation of commercial value. </a:t>
            </a:r>
          </a:p>
          <a:p>
            <a:r>
              <a:rPr lang="en-US" dirty="0"/>
              <a:t>Valid for 60 years after the death of the creator.</a:t>
            </a:r>
          </a:p>
        </p:txBody>
      </p:sp>
    </p:spTree>
    <p:extLst>
      <p:ext uri="{BB962C8B-B14F-4D97-AF65-F5344CB8AC3E}">
        <p14:creationId xmlns:p14="http://schemas.microsoft.com/office/powerpoint/2010/main" val="95102696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World Intellectual Property Organization (WIPO)</a:t>
            </a:r>
            <a:endParaRPr lang="en-US" dirty="0"/>
          </a:p>
        </p:txBody>
      </p:sp>
      <p:sp>
        <p:nvSpPr>
          <p:cNvPr id="3" name="Content Placeholder 2"/>
          <p:cNvSpPr>
            <a:spLocks noGrp="1"/>
          </p:cNvSpPr>
          <p:nvPr>
            <p:ph idx="1"/>
          </p:nvPr>
        </p:nvSpPr>
        <p:spPr/>
        <p:txBody>
          <a:bodyPr/>
          <a:lstStyle/>
          <a:p>
            <a:r>
              <a:rPr lang="en-IN" dirty="0" err="1"/>
              <a:t>PCT</a:t>
            </a:r>
            <a:r>
              <a:rPr lang="en-IN" dirty="0"/>
              <a:t> or patent cooperation treaty – provides protection on your invention for 30 months from the priority date (first filing date). </a:t>
            </a:r>
          </a:p>
          <a:p>
            <a:r>
              <a:rPr lang="en-IN" dirty="0"/>
              <a:t>Without PCT, your invention will be protected only in those countries where you file patent application for protection and maintain. </a:t>
            </a:r>
            <a:endParaRPr lang="en-US" dirty="0"/>
          </a:p>
        </p:txBody>
      </p:sp>
    </p:spTree>
    <p:extLst>
      <p:ext uri="{BB962C8B-B14F-4D97-AF65-F5344CB8AC3E}">
        <p14:creationId xmlns:p14="http://schemas.microsoft.com/office/powerpoint/2010/main" val="33200046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a different note: Four Steps to Epiphany</a:t>
            </a:r>
            <a:endParaRPr lang="en-IN" dirty="0"/>
          </a:p>
        </p:txBody>
      </p:sp>
      <p:sp>
        <p:nvSpPr>
          <p:cNvPr id="3" name="Content Placeholder 2"/>
          <p:cNvSpPr>
            <a:spLocks noGrp="1"/>
          </p:cNvSpPr>
          <p:nvPr>
            <p:ph idx="1"/>
          </p:nvPr>
        </p:nvSpPr>
        <p:spPr>
          <a:xfrm>
            <a:off x="838200" y="1825625"/>
            <a:ext cx="10515600" cy="2383304"/>
          </a:xfrm>
        </p:spPr>
        <p:txBody>
          <a:bodyPr/>
          <a:lstStyle/>
          <a:p>
            <a:r>
              <a:rPr lang="en-US" dirty="0"/>
              <a:t>Most startups lack a process for discovering their markets, locating their first customers, validating their assumptions, and growing their business.</a:t>
            </a:r>
          </a:p>
          <a:p>
            <a:r>
              <a:rPr lang="en-US" dirty="0"/>
              <a:t>All successful companies invent a customer development model.</a:t>
            </a:r>
          </a:p>
          <a:p>
            <a:r>
              <a:rPr lang="en-US" dirty="0"/>
              <a:t>The model in simple form</a:t>
            </a:r>
          </a:p>
          <a:p>
            <a:endParaRPr lang="en-US" dirty="0"/>
          </a:p>
          <a:p>
            <a:endParaRPr lang="en-IN" dirty="0"/>
          </a:p>
        </p:txBody>
      </p:sp>
      <p:graphicFrame>
        <p:nvGraphicFramePr>
          <p:cNvPr id="4" name="Diagram 3"/>
          <p:cNvGraphicFramePr/>
          <p:nvPr>
            <p:extLst/>
          </p:nvPr>
        </p:nvGraphicFramePr>
        <p:xfrm>
          <a:off x="942789" y="3355291"/>
          <a:ext cx="8128000" cy="3139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05623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You should under-promise and over-deliver</a:t>
            </a:r>
            <a:endParaRPr lang="en-IN" dirty="0"/>
          </a:p>
        </p:txBody>
      </p:sp>
    </p:spTree>
    <p:extLst>
      <p:ext uri="{BB962C8B-B14F-4D97-AF65-F5344CB8AC3E}">
        <p14:creationId xmlns:p14="http://schemas.microsoft.com/office/powerpoint/2010/main" val="31779978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8770" y="1040859"/>
            <a:ext cx="7363592" cy="3867854"/>
          </a:xfrm>
          <a:prstGeom prst="rect">
            <a:avLst/>
          </a:prstGeom>
          <a:noFill/>
        </p:spPr>
        <p:txBody>
          <a:bodyPr wrap="square" rtlCol="0">
            <a:spAutoFit/>
          </a:bodyPr>
          <a:lstStyle/>
          <a:p>
            <a:pPr>
              <a:lnSpc>
                <a:spcPct val="200000"/>
              </a:lnSpc>
            </a:pPr>
            <a:r>
              <a:rPr lang="en-US" sz="2667" b="1" dirty="0">
                <a:solidFill>
                  <a:srgbClr val="C00000"/>
                </a:solidFill>
              </a:rPr>
              <a:t> </a:t>
            </a:r>
            <a:r>
              <a:rPr lang="en-US" sz="2667" b="1" dirty="0">
                <a:solidFill>
                  <a:srgbClr val="002060"/>
                </a:solidFill>
              </a:rPr>
              <a:t>References:</a:t>
            </a:r>
          </a:p>
          <a:p>
            <a:pPr>
              <a:lnSpc>
                <a:spcPct val="150000"/>
              </a:lnSpc>
              <a:buFont typeface="Wingdings" pitchFamily="2" charset="2"/>
              <a:buChar char="q"/>
            </a:pPr>
            <a:r>
              <a:rPr lang="en-US" sz="1600" b="1" dirty="0"/>
              <a:t> Design-driven Innovation: Changing the Rules of Competition by Radically Innovating what Things Mean – by Roberto </a:t>
            </a:r>
            <a:r>
              <a:rPr lang="en-US" sz="1600" b="1" dirty="0" err="1"/>
              <a:t>Verganti</a:t>
            </a:r>
            <a:r>
              <a:rPr lang="en-US" sz="1600" b="1" dirty="0"/>
              <a:t> , </a:t>
            </a:r>
            <a:r>
              <a:rPr lang="en-IN" sz="1600" b="1" dirty="0"/>
              <a:t>Harvard Business Press (2009)</a:t>
            </a:r>
            <a:endParaRPr lang="en-US" sz="1600" b="1" dirty="0"/>
          </a:p>
          <a:p>
            <a:pPr>
              <a:lnSpc>
                <a:spcPct val="150000"/>
              </a:lnSpc>
              <a:buFont typeface="Wingdings" pitchFamily="2" charset="2"/>
              <a:buChar char="q"/>
            </a:pPr>
            <a:r>
              <a:rPr lang="en-US" sz="1600" b="1" dirty="0"/>
              <a:t>  Entrepreneurship: New Venture Creation by David H. Holt, Pearson (2016)</a:t>
            </a:r>
          </a:p>
          <a:p>
            <a:pPr>
              <a:lnSpc>
                <a:spcPct val="150000"/>
              </a:lnSpc>
              <a:buFont typeface="Wingdings" pitchFamily="2" charset="2"/>
              <a:buChar char="q"/>
            </a:pPr>
            <a:r>
              <a:rPr lang="en-US" sz="1600" b="1" dirty="0"/>
              <a:t>  Open Services Innovation: Rethinking Your Business to Grow and Compete in a New Era by Henry </a:t>
            </a:r>
            <a:r>
              <a:rPr lang="en-US" sz="1600" b="1" dirty="0" err="1"/>
              <a:t>Chesbrough</a:t>
            </a:r>
            <a:r>
              <a:rPr lang="en-US" sz="1600" b="1" dirty="0"/>
              <a:t>, Wiley (2010)</a:t>
            </a:r>
            <a:endParaRPr lang="en-US" sz="1600" b="1" dirty="0">
              <a:solidFill>
                <a:srgbClr val="C00000"/>
              </a:solidFill>
            </a:endParaRPr>
          </a:p>
          <a:p>
            <a:pPr>
              <a:lnSpc>
                <a:spcPct val="150000"/>
              </a:lnSpc>
              <a:buFont typeface="Wingdings" pitchFamily="2" charset="2"/>
              <a:buChar char="q"/>
            </a:pPr>
            <a:r>
              <a:rPr lang="en-US" sz="1600" b="1" dirty="0"/>
              <a:t> </a:t>
            </a:r>
            <a:r>
              <a:rPr lang="en-US" sz="1600" b="1" dirty="0">
                <a:hlinkClick r:id="rId2"/>
              </a:rPr>
              <a:t>https://en.wikipedia.org/wiki/TRIZ</a:t>
            </a:r>
            <a:endParaRPr lang="en-US" sz="1600" b="1" dirty="0"/>
          </a:p>
          <a:p>
            <a:pPr>
              <a:lnSpc>
                <a:spcPct val="150000"/>
              </a:lnSpc>
              <a:buFont typeface="Wingdings" pitchFamily="2" charset="2"/>
              <a:buChar char="q"/>
            </a:pPr>
            <a:r>
              <a:rPr lang="en-US" sz="1600" b="1" dirty="0"/>
              <a:t> Images from pixabay.com, pexels.com, freeimages.com, stickpng.com</a:t>
            </a:r>
          </a:p>
          <a:p>
            <a:pPr>
              <a:lnSpc>
                <a:spcPct val="150000"/>
              </a:lnSpc>
              <a:buFont typeface="Wingdings" pitchFamily="2" charset="2"/>
              <a:buChar char="q"/>
            </a:pPr>
            <a:endParaRPr lang="en-US" sz="1600" b="1" dirty="0">
              <a:solidFill>
                <a:srgbClr val="C00000"/>
              </a:solidFill>
            </a:endParaRPr>
          </a:p>
        </p:txBody>
      </p:sp>
    </p:spTree>
    <p:extLst>
      <p:ext uri="{BB962C8B-B14F-4D97-AF65-F5344CB8AC3E}">
        <p14:creationId xmlns:p14="http://schemas.microsoft.com/office/powerpoint/2010/main" val="78697360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0667" y="737430"/>
            <a:ext cx="7642700" cy="4688719"/>
          </a:xfrm>
          <a:prstGeom prst="rect">
            <a:avLst/>
          </a:prstGeom>
          <a:noFill/>
        </p:spPr>
        <p:txBody>
          <a:bodyPr wrap="square" rtlCol="0">
            <a:spAutoFit/>
          </a:bodyPr>
          <a:lstStyle/>
          <a:p>
            <a:pPr>
              <a:lnSpc>
                <a:spcPct val="200000"/>
              </a:lnSpc>
            </a:pPr>
            <a:r>
              <a:rPr lang="en-US" sz="2667" b="1" dirty="0">
                <a:solidFill>
                  <a:srgbClr val="C00000"/>
                </a:solidFill>
              </a:rPr>
              <a:t>Conclusion</a:t>
            </a:r>
            <a:r>
              <a:rPr lang="en-US" sz="2667" b="1" dirty="0">
                <a:solidFill>
                  <a:srgbClr val="002060"/>
                </a:solidFill>
              </a:rPr>
              <a:t>:</a:t>
            </a:r>
          </a:p>
          <a:p>
            <a:pPr>
              <a:lnSpc>
                <a:spcPct val="200000"/>
              </a:lnSpc>
            </a:pPr>
            <a:r>
              <a:rPr lang="en-US" sz="2400" b="1" dirty="0"/>
              <a:t>Continuous innovation is indispensable for sustaining successful business ventures.</a:t>
            </a:r>
          </a:p>
          <a:p>
            <a:pPr>
              <a:lnSpc>
                <a:spcPct val="200000"/>
              </a:lnSpc>
            </a:pPr>
            <a:r>
              <a:rPr lang="en-US" sz="2400" b="1" dirty="0"/>
              <a:t>The ability to innovate is, thus, a vital and essential component of entrepreneurship itself.</a:t>
            </a:r>
          </a:p>
          <a:p>
            <a:pPr>
              <a:lnSpc>
                <a:spcPct val="200000"/>
              </a:lnSpc>
            </a:pPr>
            <a:r>
              <a:rPr lang="en-US" sz="2400" b="1" dirty="0">
                <a:solidFill>
                  <a:srgbClr val="002060"/>
                </a:solidFill>
              </a:rPr>
              <a:t>Innovation may be difficult but it is possible.</a:t>
            </a:r>
            <a:endParaRPr lang="en-US" sz="2667" b="1" dirty="0">
              <a:solidFill>
                <a:srgbClr val="002060"/>
              </a:solidFill>
            </a:endParaRPr>
          </a:p>
        </p:txBody>
      </p:sp>
    </p:spTree>
    <p:extLst>
      <p:ext uri="{BB962C8B-B14F-4D97-AF65-F5344CB8AC3E}">
        <p14:creationId xmlns:p14="http://schemas.microsoft.com/office/powerpoint/2010/main" val="347137962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7"/>
          <p:cNvSpPr txBox="1"/>
          <p:nvPr/>
        </p:nvSpPr>
        <p:spPr>
          <a:xfrm>
            <a:off x="346840" y="2322787"/>
            <a:ext cx="10342181" cy="3920358"/>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1800"/>
              <a:buFont typeface="Noto Sans Symbols"/>
              <a:buChar char="⮚"/>
            </a:pPr>
            <a:r>
              <a:rPr lang="en-US" dirty="0">
                <a:hlinkClick r:id="rId4"/>
              </a:rPr>
              <a:t>https://unsplash.com/s/photos/background</a:t>
            </a:r>
            <a:r>
              <a:rPr lang="en-US" dirty="0"/>
              <a:t> for images</a:t>
            </a:r>
          </a:p>
          <a:p>
            <a:pPr>
              <a:lnSpc>
                <a:spcPct val="150000"/>
              </a:lnSpc>
              <a:buFont typeface="Wingdings" pitchFamily="2" charset="2"/>
              <a:buChar char="q"/>
            </a:pPr>
            <a:r>
              <a:rPr lang="en-US" dirty="0"/>
              <a:t> </a:t>
            </a:r>
            <a:r>
              <a:rPr lang="en-US" dirty="0" err="1"/>
              <a:t>Ries</a:t>
            </a:r>
            <a:r>
              <a:rPr lang="en-US" dirty="0"/>
              <a:t>, E. (2011). The lean startup: How today's entrepreneurs use continuous innovation to create radically successful businesses. Crown Books.</a:t>
            </a:r>
          </a:p>
          <a:p>
            <a:pPr>
              <a:lnSpc>
                <a:spcPct val="150000"/>
              </a:lnSpc>
              <a:buFont typeface="Wingdings" pitchFamily="2" charset="2"/>
              <a:buChar char="q"/>
            </a:pPr>
            <a:r>
              <a:rPr lang="en-US" dirty="0"/>
              <a:t>  Book Summary: The Lean Startup By Eric </a:t>
            </a:r>
            <a:r>
              <a:rPr lang="en-US" dirty="0" err="1"/>
              <a:t>Ries</a:t>
            </a:r>
            <a:endParaRPr lang="en-US" dirty="0"/>
          </a:p>
          <a:p>
            <a:pPr>
              <a:lnSpc>
                <a:spcPct val="150000"/>
              </a:lnSpc>
              <a:buFont typeface="Wingdings" pitchFamily="2" charset="2"/>
              <a:buChar char="q"/>
            </a:pPr>
            <a:r>
              <a:rPr lang="en-US" dirty="0"/>
              <a:t>  </a:t>
            </a:r>
            <a:r>
              <a:rPr lang="en-US" dirty="0" err="1"/>
              <a:t>Kander</a:t>
            </a:r>
            <a:r>
              <a:rPr lang="en-US" dirty="0"/>
              <a:t>, Diana. </a:t>
            </a:r>
            <a:r>
              <a:rPr lang="en-US" i="1" dirty="0"/>
              <a:t>All in Startup: Launching a New Idea when Everything is on the Line</a:t>
            </a:r>
            <a:r>
              <a:rPr lang="en-US" dirty="0"/>
              <a:t>. John Wiley &amp; Sons, 2014</a:t>
            </a:r>
            <a:r>
              <a:rPr lang="en-US" dirty="0" smtClean="0"/>
              <a:t>.</a:t>
            </a:r>
          </a:p>
          <a:p>
            <a:pPr>
              <a:lnSpc>
                <a:spcPct val="150000"/>
              </a:lnSpc>
              <a:buFont typeface="Wingdings" pitchFamily="2" charset="2"/>
              <a:buChar char="q"/>
            </a:pPr>
            <a:r>
              <a:rPr lang="en-IN" dirty="0" smtClean="0"/>
              <a:t> Kim</a:t>
            </a:r>
            <a:r>
              <a:rPr lang="en-IN" dirty="0"/>
              <a:t>, D., &amp; </a:t>
            </a:r>
            <a:r>
              <a:rPr lang="en-IN" dirty="0" err="1"/>
              <a:t>Boradkar</a:t>
            </a:r>
            <a:r>
              <a:rPr lang="en-IN" dirty="0"/>
              <a:t>, P. (2003). Sensibility Design. In </a:t>
            </a:r>
            <a:r>
              <a:rPr lang="en-IN" i="1" dirty="0"/>
              <a:t>International Design Education Conference, </a:t>
            </a:r>
            <a:r>
              <a:rPr lang="en-IN" i="1" dirty="0" err="1"/>
              <a:t>IDSA</a:t>
            </a:r>
            <a:r>
              <a:rPr lang="en-IN" dirty="0"/>
              <a:t> (pp. 155-163).</a:t>
            </a:r>
            <a:endParaRPr lang="en-US" dirty="0" smtClean="0"/>
          </a:p>
          <a:p>
            <a:pPr>
              <a:lnSpc>
                <a:spcPct val="150000"/>
              </a:lnSpc>
              <a:buFont typeface="Wingdings" pitchFamily="2" charset="2"/>
              <a:buChar char="q"/>
            </a:pPr>
            <a:r>
              <a:rPr lang="en-IN" dirty="0" smtClean="0"/>
              <a:t>  Michael </a:t>
            </a:r>
            <a:r>
              <a:rPr lang="en-IN" dirty="0"/>
              <a:t>A. </a:t>
            </a:r>
            <a:r>
              <a:rPr lang="en-IN" dirty="0" smtClean="0"/>
              <a:t>Roberto.  </a:t>
            </a:r>
            <a:r>
              <a:rPr lang="en-IN" dirty="0"/>
              <a:t>Igniting </a:t>
            </a:r>
            <a:r>
              <a:rPr lang="en-IN" dirty="0" smtClean="0"/>
              <a:t>Creativity - </a:t>
            </a:r>
            <a:r>
              <a:rPr lang="en-IN" dirty="0"/>
              <a:t>Dismantling Barriers to New Ideas (2019, Wiley)</a:t>
            </a:r>
            <a:endParaRPr lang="en-US" dirty="0"/>
          </a:p>
          <a:p>
            <a:pPr>
              <a:lnSpc>
                <a:spcPct val="150000"/>
              </a:lnSpc>
              <a:buFont typeface="Wingdings" pitchFamily="2" charset="2"/>
              <a:buChar char="q"/>
            </a:pPr>
            <a:r>
              <a:rPr lang="en-US" dirty="0">
                <a:hlinkClick r:id="rId5"/>
              </a:rPr>
              <a:t> </a:t>
            </a:r>
            <a:r>
              <a:rPr lang="en-US" dirty="0" smtClean="0">
                <a:hlinkClick r:id="rId5"/>
              </a:rPr>
              <a:t> http</a:t>
            </a:r>
            <a:r>
              <a:rPr lang="en-US" dirty="0">
                <a:hlinkClick r:id="rId5"/>
              </a:rPr>
              <a:t>://info.boardofinnovation.com/hubfs/Validation%20Guide%20compressed.pdf</a:t>
            </a:r>
            <a:endParaRPr lang="en-US" dirty="0"/>
          </a:p>
          <a:p>
            <a:pPr>
              <a:lnSpc>
                <a:spcPct val="150000"/>
              </a:lnSpc>
              <a:buFont typeface="Wingdings" pitchFamily="2" charset="2"/>
              <a:buChar char="q"/>
            </a:pPr>
            <a:r>
              <a:rPr lang="en-IN" dirty="0"/>
              <a:t> </a:t>
            </a:r>
            <a:r>
              <a:rPr lang="en-IN" dirty="0" smtClean="0"/>
              <a:t> Various </a:t>
            </a:r>
            <a:r>
              <a:rPr lang="en-IN" dirty="0"/>
              <a:t>Wikipedia pages</a:t>
            </a:r>
          </a:p>
          <a:p>
            <a:pPr>
              <a:lnSpc>
                <a:spcPct val="150000"/>
              </a:lnSpc>
              <a:buFont typeface="Wingdings" pitchFamily="2" charset="2"/>
              <a:buChar char="q"/>
            </a:pPr>
            <a:r>
              <a:rPr lang="en-IN" dirty="0" smtClean="0"/>
              <a:t> Moore</a:t>
            </a:r>
            <a:r>
              <a:rPr lang="en-IN" dirty="0"/>
              <a:t>, G. A., &amp; McKenna, R. (1999). Crossing the chasm</a:t>
            </a:r>
            <a:r>
              <a:rPr lang="en-IN" dirty="0" smtClean="0"/>
              <a:t>.</a:t>
            </a:r>
          </a:p>
          <a:p>
            <a:pPr>
              <a:lnSpc>
                <a:spcPct val="150000"/>
              </a:lnSpc>
              <a:buFont typeface="Wingdings" pitchFamily="2" charset="2"/>
              <a:buChar char="q"/>
            </a:pPr>
            <a:r>
              <a:rPr lang="en-IN" dirty="0"/>
              <a:t>Mulder, P. (2016). </a:t>
            </a:r>
            <a:r>
              <a:rPr lang="en-IN" i="1" dirty="0" err="1"/>
              <a:t>TRIZ</a:t>
            </a:r>
            <a:r>
              <a:rPr lang="en-IN" i="1" dirty="0"/>
              <a:t> Method</a:t>
            </a:r>
            <a:r>
              <a:rPr lang="en-IN" dirty="0"/>
              <a:t>. Retrieved [insert date] from </a:t>
            </a:r>
            <a:r>
              <a:rPr lang="en-IN" dirty="0" err="1"/>
              <a:t>ToolsHero</a:t>
            </a:r>
            <a:r>
              <a:rPr lang="en-IN" dirty="0"/>
              <a:t>: https://</a:t>
            </a:r>
            <a:r>
              <a:rPr lang="en-IN" dirty="0" err="1"/>
              <a:t>www.toolshero.com</a:t>
            </a:r>
            <a:r>
              <a:rPr lang="en-IN" dirty="0"/>
              <a:t>/problem-solving/</a:t>
            </a:r>
            <a:r>
              <a:rPr lang="en-IN" dirty="0" err="1"/>
              <a:t>triz</a:t>
            </a:r>
            <a:r>
              <a:rPr lang="en-IN" dirty="0"/>
              <a:t>-method/</a:t>
            </a:r>
            <a:endParaRPr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313041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Tree>
    <p:extLst>
      <p:ext uri="{BB962C8B-B14F-4D97-AF65-F5344CB8AC3E}">
        <p14:creationId xmlns:p14="http://schemas.microsoft.com/office/powerpoint/2010/main" val="28399849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7"/>
          <p:cNvSpPr txBox="1"/>
          <p:nvPr/>
        </p:nvSpPr>
        <p:spPr>
          <a:xfrm>
            <a:off x="269019" y="2206055"/>
            <a:ext cx="10342181" cy="3920358"/>
          </a:xfrm>
          <a:prstGeom prst="rect">
            <a:avLst/>
          </a:prstGeom>
          <a:noFill/>
          <a:ln>
            <a:noFill/>
          </a:ln>
        </p:spPr>
        <p:txBody>
          <a:bodyPr spcFirstLastPara="1" wrap="square" lIns="91425" tIns="45700" rIns="91425" bIns="45700" numCol="2" anchor="t" anchorCtr="0">
            <a:noAutofit/>
          </a:bodyPr>
          <a:lstStyle/>
          <a:p>
            <a:pPr>
              <a:lnSpc>
                <a:spcPct val="150000"/>
              </a:lnSpc>
              <a:buFont typeface="Wingdings" pitchFamily="2" charset="2"/>
              <a:buChar char="q"/>
            </a:pPr>
            <a:r>
              <a:rPr lang="en-US" sz="1200" b="1" dirty="0"/>
              <a:t> Design-driven Innovation: Changing the Rules of Competition by Radically Innovating what Things Mean – by Roberto </a:t>
            </a:r>
            <a:r>
              <a:rPr lang="en-US" sz="1200" b="1" dirty="0" err="1"/>
              <a:t>Verganti</a:t>
            </a:r>
            <a:r>
              <a:rPr lang="en-US" sz="1200" b="1" dirty="0"/>
              <a:t> , </a:t>
            </a:r>
            <a:r>
              <a:rPr lang="en-IN" sz="1200" b="1" dirty="0"/>
              <a:t>Harvard Business Press (2009)</a:t>
            </a:r>
            <a:endParaRPr lang="en-US" sz="1200" b="1" dirty="0"/>
          </a:p>
          <a:p>
            <a:pPr>
              <a:lnSpc>
                <a:spcPct val="150000"/>
              </a:lnSpc>
              <a:buFont typeface="Wingdings" pitchFamily="2" charset="2"/>
              <a:buChar char="q"/>
            </a:pPr>
            <a:r>
              <a:rPr lang="en-US" sz="1200" b="1" dirty="0" smtClean="0"/>
              <a:t>Open </a:t>
            </a:r>
            <a:r>
              <a:rPr lang="en-US" sz="1200" b="1" dirty="0"/>
              <a:t>Services Innovation: Rethinking Your Business to Grow and Compete in a New Era by Henry </a:t>
            </a:r>
            <a:r>
              <a:rPr lang="en-US" sz="1200" b="1" dirty="0" err="1"/>
              <a:t>Chesbrough</a:t>
            </a:r>
            <a:r>
              <a:rPr lang="en-US" sz="1200" b="1" dirty="0"/>
              <a:t>, Wiley (2010)</a:t>
            </a:r>
            <a:endParaRPr lang="en-US" sz="1200" b="1" dirty="0">
              <a:solidFill>
                <a:srgbClr val="C00000"/>
              </a:solidFill>
            </a:endParaRPr>
          </a:p>
          <a:p>
            <a:pPr>
              <a:lnSpc>
                <a:spcPct val="150000"/>
              </a:lnSpc>
              <a:buFont typeface="Wingdings" pitchFamily="2" charset="2"/>
              <a:buChar char="q"/>
            </a:pPr>
            <a:r>
              <a:rPr lang="en-US" sz="1200" b="1" dirty="0"/>
              <a:t> </a:t>
            </a:r>
            <a:r>
              <a:rPr lang="en-US" sz="1200" b="1" dirty="0">
                <a:hlinkClick r:id="rId5"/>
              </a:rPr>
              <a:t>https://en.wikipedia.org/wiki/TRIZ</a:t>
            </a:r>
            <a:endParaRPr lang="en-US" sz="1200" b="1" dirty="0"/>
          </a:p>
          <a:p>
            <a:pPr marL="342900" lvl="0" indent="-342900">
              <a:lnSpc>
                <a:spcPct val="150000"/>
              </a:lnSpc>
              <a:buClr>
                <a:schemeClr val="dk1"/>
              </a:buClr>
              <a:buSzPts val="1800"/>
              <a:buFont typeface="Wingdings" panose="05000000000000000000" pitchFamily="2" charset="2"/>
              <a:buChar char="q"/>
            </a:pPr>
            <a:r>
              <a:rPr lang="en-US" sz="1200" dirty="0" smtClean="0">
                <a:hlinkClick r:id="rId6"/>
              </a:rPr>
              <a:t>https</a:t>
            </a:r>
            <a:r>
              <a:rPr lang="en-US" sz="1200" dirty="0">
                <a:hlinkClick r:id="rId6"/>
              </a:rPr>
              <a:t>://unsplash.com/s/photos/background</a:t>
            </a:r>
            <a:r>
              <a:rPr lang="en-US" sz="1200" dirty="0"/>
              <a:t> for images</a:t>
            </a:r>
          </a:p>
          <a:p>
            <a:pPr>
              <a:lnSpc>
                <a:spcPct val="150000"/>
              </a:lnSpc>
              <a:buFont typeface="Wingdings" pitchFamily="2" charset="2"/>
              <a:buChar char="q"/>
            </a:pPr>
            <a:r>
              <a:rPr lang="en-US" sz="1200" dirty="0" smtClean="0"/>
              <a:t>Books.</a:t>
            </a:r>
          </a:p>
          <a:p>
            <a:pPr>
              <a:lnSpc>
                <a:spcPct val="150000"/>
              </a:lnSpc>
              <a:buFont typeface="Wingdings" pitchFamily="2" charset="2"/>
              <a:buChar char="q"/>
            </a:pPr>
            <a:r>
              <a:rPr lang="en-US" sz="1200" dirty="0" smtClean="0"/>
              <a:t>Book </a:t>
            </a:r>
            <a:r>
              <a:rPr lang="en-US" sz="1200" dirty="0"/>
              <a:t>Summary: The Lean Startup By Eric </a:t>
            </a:r>
            <a:r>
              <a:rPr lang="en-US" sz="1200" dirty="0" err="1"/>
              <a:t>Ries</a:t>
            </a:r>
            <a:endParaRPr lang="en-US" sz="1200" dirty="0"/>
          </a:p>
          <a:p>
            <a:pPr>
              <a:lnSpc>
                <a:spcPct val="150000"/>
              </a:lnSpc>
              <a:buFont typeface="Wingdings" pitchFamily="2" charset="2"/>
              <a:buChar char="q"/>
            </a:pPr>
            <a:r>
              <a:rPr lang="en-US" sz="1200" dirty="0"/>
              <a:t>  </a:t>
            </a:r>
            <a:r>
              <a:rPr lang="en-US" sz="1200" dirty="0" err="1"/>
              <a:t>Kander</a:t>
            </a:r>
            <a:r>
              <a:rPr lang="en-US" sz="1200" dirty="0"/>
              <a:t>, Diana. </a:t>
            </a:r>
            <a:r>
              <a:rPr lang="en-US" sz="1200" i="1" dirty="0"/>
              <a:t>All in Startup: Launching a New Idea when Everything is on the Line</a:t>
            </a:r>
            <a:r>
              <a:rPr lang="en-US" sz="1200" dirty="0"/>
              <a:t>. John Wiley &amp; Sons, 2014</a:t>
            </a:r>
            <a:r>
              <a:rPr lang="en-US" sz="1200" dirty="0" smtClean="0"/>
              <a:t>.</a:t>
            </a:r>
          </a:p>
          <a:p>
            <a:pPr>
              <a:lnSpc>
                <a:spcPct val="150000"/>
              </a:lnSpc>
              <a:buFont typeface="Wingdings" pitchFamily="2" charset="2"/>
              <a:buChar char="q"/>
            </a:pPr>
            <a:r>
              <a:rPr lang="en-IN" sz="1200" dirty="0" smtClean="0"/>
              <a:t> Kim</a:t>
            </a:r>
            <a:r>
              <a:rPr lang="en-IN" sz="1200" dirty="0"/>
              <a:t>, D., &amp; </a:t>
            </a:r>
            <a:r>
              <a:rPr lang="en-IN" sz="1200" dirty="0" err="1"/>
              <a:t>Boradkar</a:t>
            </a:r>
            <a:r>
              <a:rPr lang="en-IN" sz="1200" dirty="0"/>
              <a:t>, P. (2003). Sensibility Design. In </a:t>
            </a:r>
            <a:r>
              <a:rPr lang="en-IN" sz="1200" i="1" dirty="0"/>
              <a:t>International Design Education Conference, </a:t>
            </a:r>
            <a:r>
              <a:rPr lang="en-IN" sz="1200" i="1" dirty="0" err="1"/>
              <a:t>IDSA</a:t>
            </a:r>
            <a:r>
              <a:rPr lang="en-IN" sz="1200" dirty="0"/>
              <a:t> (pp. 155-163).</a:t>
            </a:r>
            <a:endParaRPr lang="en-US" sz="1200" dirty="0" smtClean="0"/>
          </a:p>
          <a:p>
            <a:pPr>
              <a:lnSpc>
                <a:spcPct val="150000"/>
              </a:lnSpc>
              <a:buFont typeface="Wingdings" pitchFamily="2" charset="2"/>
              <a:buChar char="q"/>
            </a:pPr>
            <a:r>
              <a:rPr lang="en-IN" sz="1200" dirty="0" smtClean="0"/>
              <a:t>  Michael </a:t>
            </a:r>
            <a:r>
              <a:rPr lang="en-IN" sz="1200" dirty="0"/>
              <a:t>A. </a:t>
            </a:r>
            <a:r>
              <a:rPr lang="en-IN" sz="1200" dirty="0" smtClean="0"/>
              <a:t>Roberto.  </a:t>
            </a:r>
            <a:r>
              <a:rPr lang="en-IN" sz="1200" dirty="0"/>
              <a:t>Igniting </a:t>
            </a:r>
            <a:r>
              <a:rPr lang="en-IN" sz="1200" dirty="0" smtClean="0"/>
              <a:t>Creativity - </a:t>
            </a:r>
            <a:r>
              <a:rPr lang="en-IN" sz="1200" dirty="0"/>
              <a:t>Dismantling Barriers to New Ideas (2019, Wiley)</a:t>
            </a:r>
            <a:endParaRPr lang="en-US" sz="1200" dirty="0"/>
          </a:p>
          <a:p>
            <a:pPr>
              <a:lnSpc>
                <a:spcPct val="150000"/>
              </a:lnSpc>
              <a:buFont typeface="Wingdings" pitchFamily="2" charset="2"/>
              <a:buChar char="q"/>
            </a:pPr>
            <a:r>
              <a:rPr lang="en-IN" sz="1200" dirty="0" smtClean="0"/>
              <a:t> Various </a:t>
            </a:r>
            <a:r>
              <a:rPr lang="en-IN" sz="1200" dirty="0"/>
              <a:t>Wikipedia </a:t>
            </a:r>
            <a:r>
              <a:rPr lang="en-IN" sz="1200" dirty="0" smtClean="0"/>
              <a:t>pages</a:t>
            </a:r>
          </a:p>
          <a:p>
            <a:pPr>
              <a:lnSpc>
                <a:spcPct val="150000"/>
              </a:lnSpc>
              <a:buFont typeface="Wingdings" pitchFamily="2" charset="2"/>
              <a:buChar char="q"/>
            </a:pPr>
            <a:r>
              <a:rPr lang="en-IN" sz="1200" dirty="0"/>
              <a:t> </a:t>
            </a:r>
            <a:r>
              <a:rPr lang="en-IN" sz="1200" dirty="0" smtClean="0"/>
              <a:t> </a:t>
            </a:r>
            <a:r>
              <a:rPr lang="en-US" sz="1200" dirty="0" err="1" smtClean="0"/>
              <a:t>Ries</a:t>
            </a:r>
            <a:r>
              <a:rPr lang="en-US" sz="1200" dirty="0"/>
              <a:t>, E. (2011). The lean startup: How today's entrepreneurs use continuous innovation to create radically successful businesses. </a:t>
            </a:r>
            <a:r>
              <a:rPr lang="en-US" sz="1200" dirty="0" smtClean="0"/>
              <a:t>Crown </a:t>
            </a:r>
          </a:p>
          <a:p>
            <a:pPr>
              <a:lnSpc>
                <a:spcPct val="150000"/>
              </a:lnSpc>
              <a:buFont typeface="Wingdings" pitchFamily="2" charset="2"/>
              <a:buChar char="q"/>
            </a:pPr>
            <a:r>
              <a:rPr lang="en-US" sz="1200" b="1" dirty="0"/>
              <a:t> </a:t>
            </a:r>
            <a:r>
              <a:rPr lang="en-US" sz="1200" b="1" dirty="0" smtClean="0"/>
              <a:t> Images from pixabay.com, pexels.com, freeimages.com, stickpng.com</a:t>
            </a:r>
          </a:p>
          <a:p>
            <a:pPr>
              <a:lnSpc>
                <a:spcPct val="150000"/>
              </a:lnSpc>
              <a:buFont typeface="Wingdings" pitchFamily="2" charset="2"/>
              <a:buChar char="q"/>
            </a:pPr>
            <a:r>
              <a:rPr lang="en-US" sz="1200" b="1" dirty="0"/>
              <a:t> </a:t>
            </a:r>
            <a:r>
              <a:rPr lang="en-US" sz="1200" b="1" dirty="0" smtClean="0"/>
              <a:t> Entrepreneurship</a:t>
            </a:r>
            <a:r>
              <a:rPr lang="en-US" sz="1200" b="1" dirty="0"/>
              <a:t>: New Venture Creation by David H. Holt, Pearson (2016)</a:t>
            </a:r>
          </a:p>
          <a:p>
            <a:pPr>
              <a:lnSpc>
                <a:spcPct val="150000"/>
              </a:lnSpc>
              <a:buFont typeface="Wingdings" pitchFamily="2" charset="2"/>
              <a:buChar char="q"/>
            </a:pPr>
            <a:endParaRPr lang="en-US" sz="1200" b="1" dirty="0" smtClean="0"/>
          </a:p>
          <a:p>
            <a:pPr>
              <a:lnSpc>
                <a:spcPct val="150000"/>
              </a:lnSpc>
              <a:buFont typeface="Wingdings" pitchFamily="2" charset="2"/>
              <a:buChar char="q"/>
            </a:pPr>
            <a:endParaRPr sz="12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0083035"/>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the Status Quo: Be </a:t>
            </a:r>
            <a:r>
              <a:rPr lang="en-US" dirty="0"/>
              <a:t>a </a:t>
            </a:r>
            <a:r>
              <a:rPr lang="en-US" dirty="0" smtClean="0"/>
              <a:t>Contrarian</a:t>
            </a:r>
            <a:endParaRPr lang="en-US" dirty="0"/>
          </a:p>
        </p:txBody>
      </p:sp>
      <p:sp>
        <p:nvSpPr>
          <p:cNvPr id="3" name="Text Placeholder 2"/>
          <p:cNvSpPr>
            <a:spLocks noGrp="1"/>
          </p:cNvSpPr>
          <p:nvPr>
            <p:ph type="body" idx="1"/>
          </p:nvPr>
        </p:nvSpPr>
        <p:spPr>
          <a:xfrm>
            <a:off x="128079" y="1412557"/>
            <a:ext cx="10515600" cy="4351338"/>
          </a:xfrm>
        </p:spPr>
        <p:txBody>
          <a:bodyPr/>
          <a:lstStyle/>
          <a:p>
            <a:r>
              <a:rPr lang="en-US" dirty="0" smtClean="0"/>
              <a:t>Most of us compromise and manage or complain.</a:t>
            </a:r>
          </a:p>
          <a:p>
            <a:r>
              <a:rPr lang="en-US" dirty="0" smtClean="0"/>
              <a:t>A</a:t>
            </a:r>
            <a:r>
              <a:rPr lang="en-US" dirty="0"/>
              <a:t> contrarian </a:t>
            </a:r>
            <a:r>
              <a:rPr lang="en-US" dirty="0" smtClean="0"/>
              <a:t>questions the status quo and takes </a:t>
            </a:r>
            <a:r>
              <a:rPr lang="en-US" dirty="0"/>
              <a:t>up a contrary </a:t>
            </a:r>
            <a:r>
              <a:rPr lang="en-US" dirty="0" smtClean="0"/>
              <a:t>view.</a:t>
            </a:r>
          </a:p>
          <a:p>
            <a:r>
              <a:rPr lang="en-US" dirty="0" smtClean="0"/>
              <a:t>Starts building and testing hypothesis. They discover blue ocean markets.</a:t>
            </a:r>
          </a:p>
          <a:p>
            <a:r>
              <a:rPr lang="en-US" dirty="0" err="1" smtClean="0"/>
              <a:t>Phanindra</a:t>
            </a:r>
            <a:r>
              <a:rPr lang="en-US" dirty="0" smtClean="0"/>
              <a:t> </a:t>
            </a:r>
            <a:r>
              <a:rPr lang="en-US" dirty="0" err="1" smtClean="0"/>
              <a:t>Sama</a:t>
            </a:r>
            <a:r>
              <a:rPr lang="en-US" dirty="0" smtClean="0"/>
              <a:t>, </a:t>
            </a:r>
            <a:r>
              <a:rPr lang="en-IN" dirty="0" err="1"/>
              <a:t>Dhirubhai</a:t>
            </a:r>
            <a:r>
              <a:rPr lang="en-IN" dirty="0"/>
              <a:t> </a:t>
            </a:r>
            <a:r>
              <a:rPr lang="en-IN" dirty="0" err="1" smtClean="0"/>
              <a:t>Ambani</a:t>
            </a:r>
            <a:r>
              <a:rPr lang="en-IN" dirty="0" smtClean="0"/>
              <a:t>, Dr </a:t>
            </a:r>
            <a:r>
              <a:rPr lang="en-IN" dirty="0" err="1"/>
              <a:t>Venkatswamy</a:t>
            </a:r>
            <a:r>
              <a:rPr lang="en-IN" dirty="0"/>
              <a:t> of ‘Arvind </a:t>
            </a:r>
            <a:r>
              <a:rPr lang="en-IN" dirty="0" err="1"/>
              <a:t>Netralaya</a:t>
            </a:r>
            <a:r>
              <a:rPr lang="en-IN" dirty="0" smtClean="0"/>
              <a:t>’, </a:t>
            </a:r>
            <a:r>
              <a:rPr lang="en-IN" dirty="0"/>
              <a:t>Steve Jobs, Elon Musk, Jeff Bezos, Jack </a:t>
            </a:r>
            <a:r>
              <a:rPr lang="en-IN" dirty="0" smtClean="0"/>
              <a:t>Ma created success stories by questioning the status quo </a:t>
            </a:r>
            <a:endParaRPr lang="en-US" dirty="0"/>
          </a:p>
          <a:p>
            <a:endParaRPr lang="en-US" dirty="0"/>
          </a:p>
        </p:txBody>
      </p:sp>
    </p:spTree>
    <p:extLst>
      <p:ext uri="{BB962C8B-B14F-4D97-AF65-F5344CB8AC3E}">
        <p14:creationId xmlns:p14="http://schemas.microsoft.com/office/powerpoint/2010/main" val="56708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Invention and Innovation</a:t>
            </a:r>
            <a:endParaRPr lang="en-IN" dirty="0"/>
          </a:p>
        </p:txBody>
      </p:sp>
      <p:sp>
        <p:nvSpPr>
          <p:cNvPr id="3" name="Content Placeholder 2"/>
          <p:cNvSpPr>
            <a:spLocks noGrp="1"/>
          </p:cNvSpPr>
          <p:nvPr>
            <p:ph idx="1"/>
          </p:nvPr>
        </p:nvSpPr>
        <p:spPr>
          <a:xfrm>
            <a:off x="118533" y="1261254"/>
            <a:ext cx="10684934" cy="4780242"/>
          </a:xfrm>
        </p:spPr>
        <p:txBody>
          <a:bodyPr/>
          <a:lstStyle/>
          <a:p>
            <a:r>
              <a:rPr lang="en-US" dirty="0"/>
              <a:t>Invention is creation of something new and meaningful.</a:t>
            </a:r>
          </a:p>
          <a:p>
            <a:r>
              <a:rPr lang="en-US" dirty="0"/>
              <a:t>Innovation is creation of something new that is meaningful and </a:t>
            </a:r>
            <a:r>
              <a:rPr lang="en-US" dirty="0" smtClean="0"/>
              <a:t>putting the required infrastructure and create </a:t>
            </a:r>
            <a:r>
              <a:rPr lang="en-US" dirty="0"/>
              <a:t>value for the society. </a:t>
            </a:r>
          </a:p>
          <a:p>
            <a:r>
              <a:rPr lang="en-US" dirty="0"/>
              <a:t>The </a:t>
            </a:r>
            <a:r>
              <a:rPr lang="en-US" dirty="0">
                <a:solidFill>
                  <a:srgbClr val="0070C0"/>
                </a:solidFill>
              </a:rPr>
              <a:t>filamen</a:t>
            </a:r>
            <a:r>
              <a:rPr lang="en-US" dirty="0"/>
              <a:t>t used in light bulb was invented by several researchers, but their inventions were not useful as a product.</a:t>
            </a:r>
          </a:p>
          <a:p>
            <a:r>
              <a:rPr lang="en-US" dirty="0"/>
              <a:t>Thomas Alva Edison </a:t>
            </a:r>
            <a:r>
              <a:rPr lang="en-US" dirty="0">
                <a:solidFill>
                  <a:srgbClr val="0070C0"/>
                </a:solidFill>
              </a:rPr>
              <a:t>invented material </a:t>
            </a:r>
            <a:r>
              <a:rPr lang="en-US" dirty="0"/>
              <a:t>and the concept of the vacuum glass container to make it a useful product that lightened the society. </a:t>
            </a:r>
          </a:p>
          <a:p>
            <a:r>
              <a:rPr lang="en-US" dirty="0"/>
              <a:t>It created new industries and changed lives.</a:t>
            </a:r>
            <a:endParaRPr lang="en-IN" dirty="0"/>
          </a:p>
        </p:txBody>
      </p:sp>
    </p:spTree>
    <p:extLst>
      <p:ext uri="{BB962C8B-B14F-4D97-AF65-F5344CB8AC3E}">
        <p14:creationId xmlns:p14="http://schemas.microsoft.com/office/powerpoint/2010/main" val="30981161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Idea to Invention to Innovation is the Process of Building Entrepreneurship</a:t>
            </a:r>
            <a:endParaRPr lang="en-IN" sz="3200" b="1" dirty="0">
              <a:solidFill>
                <a:schemeClr val="accent5">
                  <a:lumMod val="75000"/>
                </a:schemeClr>
              </a:solidFill>
            </a:endParaRPr>
          </a:p>
        </p:txBody>
      </p:sp>
      <p:sp>
        <p:nvSpPr>
          <p:cNvPr id="3" name="Content Placeholder 2"/>
          <p:cNvSpPr>
            <a:spLocks noGrp="1"/>
          </p:cNvSpPr>
          <p:nvPr>
            <p:ph sz="half" idx="1"/>
          </p:nvPr>
        </p:nvSpPr>
        <p:spPr>
          <a:xfrm>
            <a:off x="264269" y="1738354"/>
            <a:ext cx="4575048" cy="4351338"/>
          </a:xfrm>
        </p:spPr>
        <p:txBody>
          <a:bodyPr/>
          <a:lstStyle/>
          <a:p>
            <a:r>
              <a:rPr lang="en-US" b="1" dirty="0">
                <a:solidFill>
                  <a:schemeClr val="accent5">
                    <a:lumMod val="50000"/>
                  </a:schemeClr>
                </a:solidFill>
              </a:rPr>
              <a:t>Drucker has stated that “…Innovation … is the means by which the entrepreneur either creates new wealth-producing resources or endows existing resources with enhanced potential for creating wealth.”</a:t>
            </a:r>
            <a:endParaRPr lang="en-IN" b="1" dirty="0">
              <a:solidFill>
                <a:schemeClr val="accent5">
                  <a:lumMod val="50000"/>
                </a:schemeClr>
              </a:solidFill>
            </a:endParaRP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2432700524"/>
              </p:ext>
            </p:extLst>
          </p:nvPr>
        </p:nvGraphicFramePr>
        <p:xfrm>
          <a:off x="4497875" y="936322"/>
          <a:ext cx="6077712" cy="2088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3686241614"/>
              </p:ext>
            </p:extLst>
          </p:nvPr>
        </p:nvGraphicFramePr>
        <p:xfrm>
          <a:off x="4432343" y="2530554"/>
          <a:ext cx="6208776" cy="22037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235938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70" y="365125"/>
            <a:ext cx="9655629" cy="1325563"/>
          </a:xfrm>
        </p:spPr>
        <p:txBody>
          <a:bodyPr/>
          <a:lstStyle/>
          <a:p>
            <a:r>
              <a:rPr lang="en-US" dirty="0"/>
              <a:t>Steps in Invention</a:t>
            </a:r>
            <a:endParaRPr lang="en-IN" dirty="0"/>
          </a:p>
        </p:txBody>
      </p:sp>
      <p:sp>
        <p:nvSpPr>
          <p:cNvPr id="3" name="Content Placeholder 2"/>
          <p:cNvSpPr>
            <a:spLocks noGrp="1"/>
          </p:cNvSpPr>
          <p:nvPr>
            <p:ph idx="1"/>
          </p:nvPr>
        </p:nvSpPr>
        <p:spPr>
          <a:xfrm>
            <a:off x="1931436" y="1690688"/>
            <a:ext cx="8922829" cy="3015783"/>
          </a:xfrm>
        </p:spPr>
        <p:txBody>
          <a:bodyPr numCol="2"/>
          <a:lstStyle/>
          <a:p>
            <a:r>
              <a:rPr lang="en-US" dirty="0"/>
              <a:t>Problem</a:t>
            </a:r>
          </a:p>
          <a:p>
            <a:r>
              <a:rPr lang="en-US" dirty="0"/>
              <a:t>Define </a:t>
            </a:r>
          </a:p>
          <a:p>
            <a:r>
              <a:rPr lang="en-US" dirty="0"/>
              <a:t>Question</a:t>
            </a:r>
          </a:p>
          <a:p>
            <a:r>
              <a:rPr lang="en-US" dirty="0"/>
              <a:t>Leap of </a:t>
            </a:r>
            <a:r>
              <a:rPr lang="en-US" dirty="0" smtClean="0"/>
              <a:t>faith</a:t>
            </a:r>
          </a:p>
          <a:p>
            <a:r>
              <a:rPr lang="en-US" dirty="0" smtClean="0"/>
              <a:t>Hypothesis</a:t>
            </a:r>
            <a:endParaRPr lang="en-US" dirty="0"/>
          </a:p>
          <a:p>
            <a:r>
              <a:rPr lang="en-US" dirty="0"/>
              <a:t>Explore </a:t>
            </a:r>
          </a:p>
          <a:p>
            <a:r>
              <a:rPr lang="en-US" dirty="0"/>
              <a:t>Look around</a:t>
            </a:r>
          </a:p>
          <a:p>
            <a:r>
              <a:rPr lang="en-US" dirty="0"/>
              <a:t>Research</a:t>
            </a:r>
          </a:p>
          <a:p>
            <a:endParaRPr lang="en-IN" dirty="0"/>
          </a:p>
        </p:txBody>
      </p:sp>
    </p:spTree>
    <p:extLst>
      <p:ext uri="{BB962C8B-B14F-4D97-AF65-F5344CB8AC3E}">
        <p14:creationId xmlns:p14="http://schemas.microsoft.com/office/powerpoint/2010/main" val="29164201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3593"/>
            <a:ext cx="10515600" cy="818714"/>
          </a:xfrm>
        </p:spPr>
        <p:txBody>
          <a:bodyPr/>
          <a:lstStyle/>
          <a:p>
            <a:r>
              <a:rPr lang="en-US" dirty="0"/>
              <a:t>Leap of Faith</a:t>
            </a:r>
            <a:endParaRPr lang="en-IN" dirty="0"/>
          </a:p>
        </p:txBody>
      </p:sp>
      <p:sp>
        <p:nvSpPr>
          <p:cNvPr id="3" name="Content Placeholder 2"/>
          <p:cNvSpPr>
            <a:spLocks noGrp="1"/>
          </p:cNvSpPr>
          <p:nvPr>
            <p:ph idx="1"/>
          </p:nvPr>
        </p:nvSpPr>
        <p:spPr>
          <a:xfrm>
            <a:off x="107577" y="1007844"/>
            <a:ext cx="10515600" cy="4351338"/>
          </a:xfrm>
        </p:spPr>
        <p:txBody>
          <a:bodyPr/>
          <a:lstStyle/>
          <a:p>
            <a:r>
              <a:rPr lang="en-IN" dirty="0"/>
              <a:t>One must believe that it is possible to find a better solution than what exists to date. </a:t>
            </a:r>
          </a:p>
          <a:p>
            <a:r>
              <a:rPr lang="en-IN" dirty="0"/>
              <a:t>That it is possible to come up with new ideas that can potentially serve to alleviate a pain or serve unmet needs.</a:t>
            </a:r>
          </a:p>
          <a:p>
            <a:r>
              <a:rPr lang="en-US" dirty="0"/>
              <a:t>Some call it confidence.</a:t>
            </a:r>
          </a:p>
          <a:p>
            <a:r>
              <a:rPr lang="en-US" dirty="0"/>
              <a:t>But a solution will always elude us as long as we think “never heard of anything better” or “this is the best possible solution” or “have to somehow manage” and brand some as ‘</a:t>
            </a:r>
            <a:r>
              <a:rPr lang="en-US" dirty="0" smtClean="0"/>
              <a:t>crazy’ </a:t>
            </a:r>
            <a:r>
              <a:rPr lang="en-US" dirty="0"/>
              <a:t>if one thinks differently.</a:t>
            </a:r>
            <a:endParaRPr lang="en-IN" dirty="0"/>
          </a:p>
        </p:txBody>
      </p:sp>
    </p:spTree>
    <p:extLst>
      <p:ext uri="{BB962C8B-B14F-4D97-AF65-F5344CB8AC3E}">
        <p14:creationId xmlns:p14="http://schemas.microsoft.com/office/powerpoint/2010/main" val="4145909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436" y="212725"/>
            <a:ext cx="11591364" cy="1325563"/>
          </a:xfrm>
        </p:spPr>
        <p:txBody>
          <a:bodyPr/>
          <a:lstStyle/>
          <a:p>
            <a:pPr algn="ctr"/>
            <a:r>
              <a:rPr lang="en-US" dirty="0" smtClean="0"/>
              <a:t>Being mindful of the travails you are going through, I am trying to arrange talks by experts instead of delivering lectures by myself. Schedule for the next part of the semester</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056801356"/>
              </p:ext>
            </p:extLst>
          </p:nvPr>
        </p:nvGraphicFramePr>
        <p:xfrm>
          <a:off x="636494" y="1538288"/>
          <a:ext cx="10739718" cy="4333240"/>
        </p:xfrm>
        <a:graphic>
          <a:graphicData uri="http://schemas.openxmlformats.org/drawingml/2006/table">
            <a:tbl>
              <a:tblPr firstRow="1" bandRow="1">
                <a:tableStyleId>{5C22544A-7EE6-4342-B048-85BDC9FD1C3A}</a:tableStyleId>
              </a:tblPr>
              <a:tblGrid>
                <a:gridCol w="1697823">
                  <a:extLst>
                    <a:ext uri="{9D8B030D-6E8A-4147-A177-3AD203B41FA5}">
                      <a16:colId xmlns:a16="http://schemas.microsoft.com/office/drawing/2014/main" val="2138385898"/>
                    </a:ext>
                  </a:extLst>
                </a:gridCol>
                <a:gridCol w="4218844">
                  <a:extLst>
                    <a:ext uri="{9D8B030D-6E8A-4147-A177-3AD203B41FA5}">
                      <a16:colId xmlns:a16="http://schemas.microsoft.com/office/drawing/2014/main" val="3184577229"/>
                    </a:ext>
                  </a:extLst>
                </a:gridCol>
                <a:gridCol w="4823051">
                  <a:extLst>
                    <a:ext uri="{9D8B030D-6E8A-4147-A177-3AD203B41FA5}">
                      <a16:colId xmlns:a16="http://schemas.microsoft.com/office/drawing/2014/main" val="418486999"/>
                    </a:ext>
                  </a:extLst>
                </a:gridCol>
              </a:tblGrid>
              <a:tr h="370840">
                <a:tc>
                  <a:txBody>
                    <a:bodyPr/>
                    <a:lstStyle/>
                    <a:p>
                      <a:endParaRPr lang="en-IN" sz="1600" dirty="0"/>
                    </a:p>
                  </a:txBody>
                  <a:tcPr/>
                </a:tc>
                <a:tc>
                  <a:txBody>
                    <a:bodyPr/>
                    <a:lstStyle/>
                    <a:p>
                      <a:endParaRPr lang="en-IN" sz="1600"/>
                    </a:p>
                  </a:txBody>
                  <a:tcPr/>
                </a:tc>
                <a:tc>
                  <a:txBody>
                    <a:bodyPr/>
                    <a:lstStyle/>
                    <a:p>
                      <a:endParaRPr lang="en-IN" sz="1600"/>
                    </a:p>
                  </a:txBody>
                  <a:tcPr/>
                </a:tc>
                <a:extLst>
                  <a:ext uri="{0D108BD9-81ED-4DB2-BD59-A6C34878D82A}">
                    <a16:rowId xmlns:a16="http://schemas.microsoft.com/office/drawing/2014/main" val="3282790227"/>
                  </a:ext>
                </a:extLst>
              </a:tr>
              <a:tr h="370840">
                <a:tc>
                  <a:txBody>
                    <a:bodyPr/>
                    <a:lstStyle/>
                    <a:p>
                      <a:r>
                        <a:rPr lang="en-US" sz="1600" dirty="0" smtClean="0"/>
                        <a:t>25.03.2021</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err="1" smtClean="0"/>
                        <a:t>Preetam</a:t>
                      </a:r>
                      <a:r>
                        <a:rPr lang="en-US" sz="1600" dirty="0" smtClean="0"/>
                        <a:t> </a:t>
                      </a:r>
                      <a:r>
                        <a:rPr lang="en-US" sz="1600" dirty="0" err="1" smtClean="0"/>
                        <a:t>Prashun</a:t>
                      </a:r>
                      <a:endParaRPr lang="en-IN" sz="1600" dirty="0" smtClean="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Entrepreneur, presently stationed</a:t>
                      </a:r>
                      <a:r>
                        <a:rPr lang="en-US" sz="1600" baseline="0" dirty="0" smtClean="0"/>
                        <a:t> in Vienna, Austria</a:t>
                      </a:r>
                      <a:endParaRPr lang="en-IN" sz="1600" dirty="0" smtClean="0"/>
                    </a:p>
                  </a:txBody>
                  <a:tcPr/>
                </a:tc>
                <a:extLst>
                  <a:ext uri="{0D108BD9-81ED-4DB2-BD59-A6C34878D82A}">
                    <a16:rowId xmlns:a16="http://schemas.microsoft.com/office/drawing/2014/main" val="619893304"/>
                  </a:ext>
                </a:extLst>
              </a:tr>
              <a:tr h="370840">
                <a:tc>
                  <a:txBody>
                    <a:bodyPr/>
                    <a:lstStyle/>
                    <a:p>
                      <a:r>
                        <a:rPr lang="en-US" sz="1600" dirty="0" smtClean="0"/>
                        <a:t>26.03.2021</a:t>
                      </a:r>
                      <a:endParaRPr lang="en-IN" sz="1600" dirty="0"/>
                    </a:p>
                  </a:txBody>
                  <a:tcPr/>
                </a:tc>
                <a:tc>
                  <a:txBody>
                    <a:bodyPr/>
                    <a:lstStyle/>
                    <a:p>
                      <a:r>
                        <a:rPr lang="en-US" sz="1600" dirty="0" smtClean="0"/>
                        <a:t>Class test - 3</a:t>
                      </a:r>
                      <a:endParaRPr lang="en-IN" sz="1600" dirty="0"/>
                    </a:p>
                  </a:txBody>
                  <a:tcPr/>
                </a:tc>
                <a:tc>
                  <a:txBody>
                    <a:bodyPr/>
                    <a:lstStyle/>
                    <a:p>
                      <a:endParaRPr lang="en-IN" sz="1600"/>
                    </a:p>
                  </a:txBody>
                  <a:tcPr/>
                </a:tc>
                <a:extLst>
                  <a:ext uri="{0D108BD9-81ED-4DB2-BD59-A6C34878D82A}">
                    <a16:rowId xmlns:a16="http://schemas.microsoft.com/office/drawing/2014/main" val="1248001795"/>
                  </a:ext>
                </a:extLst>
              </a:tr>
              <a:tr h="370840">
                <a:tc>
                  <a:txBody>
                    <a:bodyPr/>
                    <a:lstStyle/>
                    <a:p>
                      <a:r>
                        <a:rPr lang="en-US" sz="1600" dirty="0" smtClean="0"/>
                        <a:t>31.03.2021</a:t>
                      </a:r>
                      <a:endParaRPr lang="en-IN" sz="1600" dirty="0"/>
                    </a:p>
                  </a:txBody>
                  <a:tcPr/>
                </a:tc>
                <a:tc>
                  <a:txBody>
                    <a:bodyPr/>
                    <a:lstStyle/>
                    <a:p>
                      <a:r>
                        <a:rPr lang="en-US" sz="1600" dirty="0" smtClean="0"/>
                        <a:t>Dr. </a:t>
                      </a:r>
                      <a:r>
                        <a:rPr lang="en-US" sz="1600" dirty="0" err="1" smtClean="0"/>
                        <a:t>Ajai</a:t>
                      </a:r>
                      <a:r>
                        <a:rPr lang="en-US" sz="1600" dirty="0" smtClean="0"/>
                        <a:t> </a:t>
                      </a:r>
                      <a:r>
                        <a:rPr lang="en-US" sz="1600" dirty="0" err="1" smtClean="0"/>
                        <a:t>Chowdhry</a:t>
                      </a:r>
                      <a:endParaRPr lang="en-IN" sz="1600" dirty="0"/>
                    </a:p>
                  </a:txBody>
                  <a:tcPr/>
                </a:tc>
                <a:tc>
                  <a:txBody>
                    <a:bodyPr/>
                    <a:lstStyle/>
                    <a:p>
                      <a:r>
                        <a:rPr lang="en-US" sz="1600" dirty="0" smtClean="0"/>
                        <a:t>Co-founder of HCL, Padma </a:t>
                      </a:r>
                      <a:r>
                        <a:rPr lang="en-US" sz="1600" dirty="0" err="1" smtClean="0"/>
                        <a:t>Bhushan</a:t>
                      </a:r>
                      <a:r>
                        <a:rPr lang="en-US" sz="1600" dirty="0" smtClean="0"/>
                        <a:t>, nothing short of a Bharat</a:t>
                      </a:r>
                      <a:r>
                        <a:rPr lang="en-US" sz="1600" baseline="0" dirty="0" smtClean="0"/>
                        <a:t> </a:t>
                      </a:r>
                      <a:r>
                        <a:rPr lang="en-US" sz="1600" baseline="0" dirty="0" err="1" smtClean="0"/>
                        <a:t>Ratna</a:t>
                      </a:r>
                      <a:endParaRPr lang="en-IN" sz="1600" dirty="0"/>
                    </a:p>
                  </a:txBody>
                  <a:tcPr/>
                </a:tc>
                <a:extLst>
                  <a:ext uri="{0D108BD9-81ED-4DB2-BD59-A6C34878D82A}">
                    <a16:rowId xmlns:a16="http://schemas.microsoft.com/office/drawing/2014/main" val="664833088"/>
                  </a:ext>
                </a:extLst>
              </a:tr>
              <a:tr h="370840">
                <a:tc>
                  <a:txBody>
                    <a:bodyPr/>
                    <a:lstStyle/>
                    <a:p>
                      <a:r>
                        <a:rPr lang="en-US" sz="1600" dirty="0" smtClean="0"/>
                        <a:t>01.04.2021</a:t>
                      </a:r>
                      <a:endParaRPr lang="en-IN" sz="1600" dirty="0"/>
                    </a:p>
                  </a:txBody>
                  <a:tcPr/>
                </a:tc>
                <a:tc>
                  <a:txBody>
                    <a:bodyPr/>
                    <a:lstStyle/>
                    <a:p>
                      <a:r>
                        <a:rPr lang="en-US" sz="1600" dirty="0" smtClean="0"/>
                        <a:t>Class test - 4</a:t>
                      </a:r>
                      <a:endParaRPr lang="en-IN" sz="1600" dirty="0"/>
                    </a:p>
                  </a:txBody>
                  <a:tcPr/>
                </a:tc>
                <a:tc>
                  <a:txBody>
                    <a:bodyPr/>
                    <a:lstStyle/>
                    <a:p>
                      <a:endParaRPr lang="en-IN" sz="1600" dirty="0"/>
                    </a:p>
                  </a:txBody>
                  <a:tcPr/>
                </a:tc>
                <a:extLst>
                  <a:ext uri="{0D108BD9-81ED-4DB2-BD59-A6C34878D82A}">
                    <a16:rowId xmlns:a16="http://schemas.microsoft.com/office/drawing/2014/main" val="2470850332"/>
                  </a:ext>
                </a:extLst>
              </a:tr>
              <a:tr h="370840">
                <a:tc>
                  <a:txBody>
                    <a:bodyPr/>
                    <a:lstStyle/>
                    <a:p>
                      <a:r>
                        <a:rPr lang="en-US" sz="1600" dirty="0" smtClean="0"/>
                        <a:t>02.04.2021</a:t>
                      </a:r>
                      <a:endParaRPr lang="en-IN" sz="1600" dirty="0"/>
                    </a:p>
                  </a:txBody>
                  <a:tcPr/>
                </a:tc>
                <a:tc>
                  <a:txBody>
                    <a:bodyPr/>
                    <a:lstStyle/>
                    <a:p>
                      <a:r>
                        <a:rPr lang="en-US" sz="1600" dirty="0" smtClean="0"/>
                        <a:t>Capital</a:t>
                      </a:r>
                      <a:r>
                        <a:rPr lang="en-US" sz="1600" baseline="0" dirty="0" smtClean="0"/>
                        <a:t> budgeting</a:t>
                      </a:r>
                      <a:endParaRPr lang="en-IN" sz="1600" dirty="0"/>
                    </a:p>
                  </a:txBody>
                  <a:tcPr/>
                </a:tc>
                <a:tc>
                  <a:txBody>
                    <a:bodyPr/>
                    <a:lstStyle/>
                    <a:p>
                      <a:endParaRPr lang="en-IN" sz="1600" dirty="0"/>
                    </a:p>
                  </a:txBody>
                  <a:tcPr/>
                </a:tc>
                <a:extLst>
                  <a:ext uri="{0D108BD9-81ED-4DB2-BD59-A6C34878D82A}">
                    <a16:rowId xmlns:a16="http://schemas.microsoft.com/office/drawing/2014/main" val="488596072"/>
                  </a:ext>
                </a:extLst>
              </a:tr>
              <a:tr h="370840">
                <a:tc>
                  <a:txBody>
                    <a:bodyPr/>
                    <a:lstStyle/>
                    <a:p>
                      <a:r>
                        <a:rPr lang="en-US" sz="1600" dirty="0" smtClean="0"/>
                        <a:t>07.04.2021</a:t>
                      </a:r>
                      <a:endParaRPr lang="en-IN" sz="1600" dirty="0"/>
                    </a:p>
                  </a:txBody>
                  <a:tcPr/>
                </a:tc>
                <a:tc>
                  <a:txBody>
                    <a:bodyPr/>
                    <a:lstStyle/>
                    <a:p>
                      <a:r>
                        <a:rPr lang="en-US" sz="1600" dirty="0" smtClean="0"/>
                        <a:t>Talk</a:t>
                      </a:r>
                      <a:r>
                        <a:rPr lang="en-US" sz="1600" baseline="0" dirty="0" smtClean="0"/>
                        <a:t> by </a:t>
                      </a:r>
                      <a:r>
                        <a:rPr lang="en-US" sz="1600" dirty="0" err="1" smtClean="0"/>
                        <a:t>Aneesh</a:t>
                      </a:r>
                      <a:r>
                        <a:rPr lang="en-US" sz="1600" dirty="0" smtClean="0"/>
                        <a:t> Reddy of Capillary Tech </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2005 graduate and the Co-founder</a:t>
                      </a:r>
                      <a:r>
                        <a:rPr lang="en-US" sz="1600" baseline="0" dirty="0" smtClean="0"/>
                        <a:t> of Capillary Tech</a:t>
                      </a:r>
                      <a:endParaRPr lang="en-IN" sz="1600" dirty="0" smtClean="0"/>
                    </a:p>
                  </a:txBody>
                  <a:tcPr/>
                </a:tc>
                <a:extLst>
                  <a:ext uri="{0D108BD9-81ED-4DB2-BD59-A6C34878D82A}">
                    <a16:rowId xmlns:a16="http://schemas.microsoft.com/office/drawing/2014/main" val="800429703"/>
                  </a:ext>
                </a:extLst>
              </a:tr>
              <a:tr h="370840">
                <a:tc>
                  <a:txBody>
                    <a:bodyPr/>
                    <a:lstStyle/>
                    <a:p>
                      <a:r>
                        <a:rPr lang="en-US" sz="1600" dirty="0" smtClean="0"/>
                        <a:t>8.04.2021</a:t>
                      </a:r>
                      <a:endParaRPr lang="en-IN" sz="1600"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err="1" smtClean="0"/>
                        <a:t>Sourav</a:t>
                      </a:r>
                      <a:r>
                        <a:rPr lang="en-US" sz="1600" dirty="0" smtClean="0"/>
                        <a:t>: Product development</a:t>
                      </a:r>
                      <a:endParaRPr lang="en-IN" sz="1600" dirty="0" smtClean="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smtClean="0"/>
                        <a:t>Intel</a:t>
                      </a:r>
                      <a:endParaRPr lang="en-IN" sz="1600" dirty="0" smtClean="0"/>
                    </a:p>
                  </a:txBody>
                  <a:tcPr/>
                </a:tc>
                <a:extLst>
                  <a:ext uri="{0D108BD9-81ED-4DB2-BD59-A6C34878D82A}">
                    <a16:rowId xmlns:a16="http://schemas.microsoft.com/office/drawing/2014/main" val="1049474493"/>
                  </a:ext>
                </a:extLst>
              </a:tr>
              <a:tr h="370840">
                <a:tc>
                  <a:txBody>
                    <a:bodyPr/>
                    <a:lstStyle/>
                    <a:p>
                      <a:r>
                        <a:rPr lang="en-US" sz="1600" dirty="0" smtClean="0"/>
                        <a:t>09.04.2021</a:t>
                      </a:r>
                      <a:endParaRPr lang="en-IN" sz="1600" dirty="0"/>
                    </a:p>
                  </a:txBody>
                  <a:tcPr/>
                </a:tc>
                <a:tc>
                  <a:txBody>
                    <a:bodyPr/>
                    <a:lstStyle/>
                    <a:p>
                      <a:r>
                        <a:rPr lang="en-US" sz="1600" dirty="0" smtClean="0"/>
                        <a:t>Final examination</a:t>
                      </a:r>
                      <a:endParaRPr lang="en-IN" sz="1600" dirty="0"/>
                    </a:p>
                  </a:txBody>
                  <a:tcPr/>
                </a:tc>
                <a:tc>
                  <a:txBody>
                    <a:bodyPr/>
                    <a:lstStyle/>
                    <a:p>
                      <a:endParaRPr lang="en-IN" sz="1600" dirty="0"/>
                    </a:p>
                  </a:txBody>
                  <a:tcPr/>
                </a:tc>
                <a:extLst>
                  <a:ext uri="{0D108BD9-81ED-4DB2-BD59-A6C34878D82A}">
                    <a16:rowId xmlns:a16="http://schemas.microsoft.com/office/drawing/2014/main" val="3051758298"/>
                  </a:ext>
                </a:extLst>
              </a:tr>
              <a:tr h="370840">
                <a:tc>
                  <a:txBody>
                    <a:bodyPr/>
                    <a:lstStyle/>
                    <a:p>
                      <a:r>
                        <a:rPr lang="en-US" sz="1600" dirty="0" smtClean="0"/>
                        <a:t>14.04.2021</a:t>
                      </a:r>
                      <a:endParaRPr lang="en-IN" sz="1600" dirty="0"/>
                    </a:p>
                  </a:txBody>
                  <a:tcPr/>
                </a:tc>
                <a:tc>
                  <a:txBody>
                    <a:bodyPr/>
                    <a:lstStyle/>
                    <a:p>
                      <a:r>
                        <a:rPr lang="en-US" sz="1600" dirty="0" smtClean="0"/>
                        <a:t>Assignment to be submitted by 14.04.2021</a:t>
                      </a:r>
                      <a:endParaRPr lang="en-IN" sz="1600" dirty="0"/>
                    </a:p>
                  </a:txBody>
                  <a:tcPr/>
                </a:tc>
                <a:tc>
                  <a:txBody>
                    <a:bodyPr/>
                    <a:lstStyle/>
                    <a:p>
                      <a:endParaRPr lang="en-IN" sz="1600" dirty="0"/>
                    </a:p>
                  </a:txBody>
                  <a:tcPr/>
                </a:tc>
                <a:extLst>
                  <a:ext uri="{0D108BD9-81ED-4DB2-BD59-A6C34878D82A}">
                    <a16:rowId xmlns:a16="http://schemas.microsoft.com/office/drawing/2014/main" val="2145937081"/>
                  </a:ext>
                </a:extLst>
              </a:tr>
            </a:tbl>
          </a:graphicData>
        </a:graphic>
      </p:graphicFrame>
    </p:spTree>
    <p:extLst>
      <p:ext uri="{BB962C8B-B14F-4D97-AF65-F5344CB8AC3E}">
        <p14:creationId xmlns:p14="http://schemas.microsoft.com/office/powerpoint/2010/main" val="19346070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4"/>
          <p:cNvSpPr txBox="1"/>
          <p:nvPr/>
        </p:nvSpPr>
        <p:spPr>
          <a:xfrm>
            <a:off x="494406" y="2285580"/>
            <a:ext cx="9080939" cy="3575724"/>
          </a:xfrm>
          <a:prstGeom prst="rect">
            <a:avLst/>
          </a:prstGeom>
          <a:noFill/>
          <a:ln>
            <a:noFill/>
          </a:ln>
        </p:spPr>
        <p:txBody>
          <a:bodyPr spcFirstLastPara="1" wrap="square" lIns="91425" tIns="45700" rIns="91425" bIns="45700" numCol="2" anchor="t" anchorCtr="0">
            <a:noAutofit/>
          </a:bodyPr>
          <a:lstStyle/>
          <a:p>
            <a:pPr>
              <a:lnSpc>
                <a:spcPct val="200000"/>
              </a:lnSpc>
              <a:buFont typeface="Wingdings" pitchFamily="2" charset="2"/>
              <a:buChar char="q"/>
            </a:pPr>
            <a:r>
              <a:rPr lang="en-US" sz="2400" b="1" dirty="0">
                <a:solidFill>
                  <a:srgbClr val="C00000"/>
                </a:solidFill>
              </a:rPr>
              <a:t>   </a:t>
            </a:r>
            <a:r>
              <a:rPr lang="en-US" sz="2400" b="1" dirty="0">
                <a:solidFill>
                  <a:schemeClr val="accent5">
                    <a:lumMod val="50000"/>
                  </a:schemeClr>
                </a:solidFill>
              </a:rPr>
              <a:t>Creativity </a:t>
            </a:r>
          </a:p>
          <a:p>
            <a:pPr>
              <a:lnSpc>
                <a:spcPct val="200000"/>
              </a:lnSpc>
              <a:buFont typeface="Wingdings" pitchFamily="2" charset="2"/>
              <a:buChar char="q"/>
            </a:pPr>
            <a:r>
              <a:rPr lang="en-US" sz="2400" b="1" dirty="0">
                <a:solidFill>
                  <a:srgbClr val="C00000"/>
                </a:solidFill>
              </a:rPr>
              <a:t> </a:t>
            </a:r>
            <a:r>
              <a:rPr lang="en-US" sz="2400" b="1" dirty="0" smtClean="0">
                <a:solidFill>
                  <a:srgbClr val="C00000"/>
                </a:solidFill>
              </a:rPr>
              <a:t>  </a:t>
            </a:r>
            <a:r>
              <a:rPr lang="en-US" sz="2400" b="1" dirty="0" smtClean="0">
                <a:solidFill>
                  <a:schemeClr val="accent5">
                    <a:lumMod val="50000"/>
                  </a:schemeClr>
                </a:solidFill>
              </a:rPr>
              <a:t>Mechanism </a:t>
            </a:r>
            <a:r>
              <a:rPr lang="en-US" sz="2400" b="1" dirty="0">
                <a:solidFill>
                  <a:schemeClr val="accent5">
                    <a:lumMod val="50000"/>
                  </a:schemeClr>
                </a:solidFill>
              </a:rPr>
              <a:t>of innovation</a:t>
            </a:r>
          </a:p>
          <a:p>
            <a:pPr>
              <a:lnSpc>
                <a:spcPct val="200000"/>
              </a:lnSpc>
              <a:buFont typeface="Wingdings" pitchFamily="2" charset="2"/>
              <a:buChar char="q"/>
            </a:pPr>
            <a:r>
              <a:rPr lang="en-US" sz="2400" b="1" dirty="0">
                <a:solidFill>
                  <a:schemeClr val="accent5">
                    <a:lumMod val="50000"/>
                  </a:schemeClr>
                </a:solidFill>
              </a:rPr>
              <a:t>  TRIZ </a:t>
            </a:r>
          </a:p>
          <a:p>
            <a:pPr>
              <a:lnSpc>
                <a:spcPct val="200000"/>
              </a:lnSpc>
              <a:buFont typeface="Wingdings" pitchFamily="2" charset="2"/>
              <a:buChar char="q"/>
            </a:pPr>
            <a:r>
              <a:rPr lang="en-US" sz="2400" b="1" dirty="0">
                <a:solidFill>
                  <a:schemeClr val="accent5">
                    <a:lumMod val="50000"/>
                  </a:schemeClr>
                </a:solidFill>
              </a:rPr>
              <a:t>  Design thinking</a:t>
            </a:r>
          </a:p>
          <a:p>
            <a:pPr>
              <a:lnSpc>
                <a:spcPct val="200000"/>
              </a:lnSpc>
              <a:buFont typeface="Wingdings" pitchFamily="2" charset="2"/>
              <a:buChar char="q"/>
            </a:pPr>
            <a:r>
              <a:rPr lang="en-US" sz="2400" b="1" dirty="0">
                <a:solidFill>
                  <a:schemeClr val="accent5">
                    <a:lumMod val="50000"/>
                  </a:schemeClr>
                </a:solidFill>
              </a:rPr>
              <a:t>  Design-Driven Innovation</a:t>
            </a:r>
          </a:p>
          <a:p>
            <a:pPr>
              <a:lnSpc>
                <a:spcPct val="200000"/>
              </a:lnSpc>
              <a:buFont typeface="Wingdings" pitchFamily="2" charset="2"/>
              <a:buChar char="q"/>
            </a:pPr>
            <a:r>
              <a:rPr lang="en-US" sz="2400" b="1" dirty="0">
                <a:solidFill>
                  <a:schemeClr val="accent5">
                    <a:lumMod val="50000"/>
                  </a:schemeClr>
                </a:solidFill>
              </a:rPr>
              <a:t>  Open innovation</a:t>
            </a:r>
          </a:p>
          <a:p>
            <a:pPr>
              <a:lnSpc>
                <a:spcPct val="200000"/>
              </a:lnSpc>
              <a:buFont typeface="Wingdings" pitchFamily="2" charset="2"/>
              <a:buChar char="q"/>
            </a:pPr>
            <a:r>
              <a:rPr lang="en-US" sz="2400" b="1" dirty="0">
                <a:solidFill>
                  <a:schemeClr val="accent5">
                    <a:lumMod val="50000"/>
                  </a:schemeClr>
                </a:solidFill>
              </a:rPr>
              <a:t>  Introduction to IPR</a:t>
            </a:r>
          </a:p>
        </p:txBody>
      </p:sp>
      <p:grpSp>
        <p:nvGrpSpPr>
          <p:cNvPr id="3" name="Group 2"/>
          <p:cNvGrpSpPr/>
          <p:nvPr/>
        </p:nvGrpSpPr>
        <p:grpSpPr>
          <a:xfrm>
            <a:off x="0" y="0"/>
            <a:ext cx="5239689" cy="728806"/>
            <a:chOff x="0" y="0"/>
            <a:chExt cx="5239689" cy="564776"/>
          </a:xfrm>
        </p:grpSpPr>
        <p:sp>
          <p:nvSpPr>
            <p:cNvPr id="4" name="Freeform 3"/>
            <p:cNvSpPr/>
            <p:nvPr/>
          </p:nvSpPr>
          <p:spPr>
            <a:xfrm>
              <a:off x="480234"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pattFill prst="smGrid">
              <a:fgClr>
                <a:srgbClr val="99C2E7"/>
              </a:fgClr>
              <a:bgClr>
                <a:schemeClr val="bg1"/>
              </a:bgClr>
            </a:pattFill>
            <a:ln w="3175">
              <a:solidFill>
                <a:srgbClr val="99C2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reeform 4"/>
            <p:cNvSpPr/>
            <p:nvPr/>
          </p:nvSpPr>
          <p:spPr>
            <a:xfrm>
              <a:off x="239561"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pattFill prst="horzBrick">
              <a:fgClr>
                <a:srgbClr val="2F7FC7"/>
              </a:fgClr>
              <a:bgClr>
                <a:schemeClr val="bg1"/>
              </a:bgClr>
            </a:pattFill>
            <a:ln w="6350">
              <a:solidFill>
                <a:srgbClr val="2F7F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5"/>
            <p:cNvSpPr/>
            <p:nvPr/>
          </p:nvSpPr>
          <p:spPr>
            <a:xfrm>
              <a:off x="0" y="0"/>
              <a:ext cx="4759455" cy="564776"/>
            </a:xfrm>
            <a:custGeom>
              <a:avLst/>
              <a:gdLst>
                <a:gd name="connsiteX0" fmla="*/ 0 w 4759455"/>
                <a:gd name="connsiteY0" fmla="*/ 0 h 564776"/>
                <a:gd name="connsiteX1" fmla="*/ 4173872 w 4759455"/>
                <a:gd name="connsiteY1" fmla="*/ 0 h 564776"/>
                <a:gd name="connsiteX2" fmla="*/ 4759455 w 4759455"/>
                <a:gd name="connsiteY2" fmla="*/ 564776 h 564776"/>
                <a:gd name="connsiteX3" fmla="*/ 0 w 4759455"/>
                <a:gd name="connsiteY3" fmla="*/ 564776 h 564776"/>
              </a:gdLst>
              <a:ahLst/>
              <a:cxnLst>
                <a:cxn ang="0">
                  <a:pos x="connsiteX0" y="connsiteY0"/>
                </a:cxn>
                <a:cxn ang="0">
                  <a:pos x="connsiteX1" y="connsiteY1"/>
                </a:cxn>
                <a:cxn ang="0">
                  <a:pos x="connsiteX2" y="connsiteY2"/>
                </a:cxn>
                <a:cxn ang="0">
                  <a:pos x="connsiteX3" y="connsiteY3"/>
                </a:cxn>
              </a:cxnLst>
              <a:rect l="l" t="t" r="r" b="b"/>
              <a:pathLst>
                <a:path w="4759455" h="564776">
                  <a:moveTo>
                    <a:pt x="0" y="0"/>
                  </a:moveTo>
                  <a:lnTo>
                    <a:pt x="4173872" y="0"/>
                  </a:lnTo>
                  <a:lnTo>
                    <a:pt x="4759455" y="564776"/>
                  </a:lnTo>
                  <a:lnTo>
                    <a:pt x="0" y="564776"/>
                  </a:lnTo>
                  <a:close/>
                </a:path>
              </a:pathLst>
            </a:custGeom>
            <a:pattFill prst="sphere">
              <a:fgClr>
                <a:srgbClr val="1C4B75"/>
              </a:fgClr>
              <a:bgClr>
                <a:schemeClr val="bg1"/>
              </a:bgClr>
            </a:patt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517" y="179294"/>
            <a:ext cx="10515600" cy="588029"/>
          </a:xfrm>
        </p:spPr>
        <p:txBody>
          <a:bodyPr/>
          <a:lstStyle/>
          <a:p>
            <a:r>
              <a:rPr lang="en-US" dirty="0" smtClean="0"/>
              <a:t>For persistently Following and Succeeding in Creative Pursuit</a:t>
            </a:r>
            <a:endParaRPr lang="en-IN" dirty="0"/>
          </a:p>
        </p:txBody>
      </p:sp>
      <p:sp>
        <p:nvSpPr>
          <p:cNvPr id="3" name="Text Placeholder 2"/>
          <p:cNvSpPr>
            <a:spLocks noGrp="1"/>
          </p:cNvSpPr>
          <p:nvPr>
            <p:ph type="body" idx="1"/>
          </p:nvPr>
        </p:nvSpPr>
        <p:spPr>
          <a:xfrm>
            <a:off x="757517" y="920190"/>
            <a:ext cx="10515600" cy="4888939"/>
          </a:xfrm>
        </p:spPr>
        <p:txBody>
          <a:bodyPr/>
          <a:lstStyle/>
          <a:p>
            <a:r>
              <a:rPr lang="en-US" dirty="0" smtClean="0"/>
              <a:t>Get rid </a:t>
            </a:r>
            <a:r>
              <a:rPr lang="en-US" dirty="0" smtClean="0"/>
              <a:t>of the t</a:t>
            </a:r>
            <a:r>
              <a:rPr lang="en-US" dirty="0" smtClean="0"/>
              <a:t>unnel vision, which </a:t>
            </a:r>
            <a:r>
              <a:rPr lang="en-US" dirty="0" smtClean="0"/>
              <a:t>is a great obstacle against thinking out of the </a:t>
            </a:r>
            <a:r>
              <a:rPr lang="en-US" dirty="0" smtClean="0"/>
              <a:t>box. Examples</a:t>
            </a:r>
            <a:endParaRPr lang="en-US" dirty="0" smtClean="0"/>
          </a:p>
          <a:p>
            <a:pPr lvl="1">
              <a:buFont typeface="Wingdings" panose="05000000000000000000" pitchFamily="2" charset="2"/>
              <a:buChar char="v"/>
            </a:pPr>
            <a:r>
              <a:rPr lang="en-US" sz="2000" dirty="0"/>
              <a:t>Lateral thinking - </a:t>
            </a:r>
            <a:r>
              <a:rPr lang="en-US" sz="2000" dirty="0"/>
              <a:t>Lateral thinking is a manner of solving problems using an indirect and creative approach via reasoning that is not immediately obvious. It involves ideas that may not be obtainable using only traditional step-by-step logic</a:t>
            </a:r>
            <a:r>
              <a:rPr lang="en-US" sz="2000" dirty="0"/>
              <a:t>.</a:t>
            </a:r>
          </a:p>
          <a:p>
            <a:r>
              <a:rPr lang="en-US" dirty="0"/>
              <a:t>Leap of faith</a:t>
            </a:r>
          </a:p>
          <a:p>
            <a:r>
              <a:rPr lang="en-US" dirty="0"/>
              <a:t>Divergent thinking – use </a:t>
            </a:r>
            <a:r>
              <a:rPr lang="en-US" dirty="0" err="1"/>
              <a:t>Sinectics</a:t>
            </a:r>
            <a:endParaRPr lang="en-US" dirty="0"/>
          </a:p>
          <a:p>
            <a:pPr lvl="1">
              <a:buFont typeface="Wingdings" panose="05000000000000000000" pitchFamily="2" charset="2"/>
              <a:buChar char="v"/>
            </a:pPr>
            <a:r>
              <a:rPr lang="en-US" sz="2000" dirty="0"/>
              <a:t>Step 1 Name your problem</a:t>
            </a:r>
            <a:r>
              <a:rPr lang="en-US" sz="2000" b="0" dirty="0"/>
              <a:t> </a:t>
            </a:r>
            <a:r>
              <a:rPr lang="en-US" sz="2000" b="0" dirty="0" smtClean="0"/>
              <a:t>, </a:t>
            </a:r>
            <a:r>
              <a:rPr lang="en-US" sz="2000" dirty="0"/>
              <a:t>Step 2 Brainstorm analogies to your </a:t>
            </a:r>
            <a:r>
              <a:rPr lang="en-US" sz="2000" dirty="0" smtClean="0"/>
              <a:t>problem, </a:t>
            </a:r>
            <a:r>
              <a:rPr lang="en-US" sz="2000" dirty="0"/>
              <a:t>Step 3 Let the team(s) pick up the analogy they like the </a:t>
            </a:r>
            <a:r>
              <a:rPr lang="en-US" sz="2000" dirty="0" smtClean="0"/>
              <a:t>most, </a:t>
            </a:r>
            <a:r>
              <a:rPr lang="en-US" sz="2000" dirty="0"/>
              <a:t>Step 4: Brainstorm ideas how to solve the analogy </a:t>
            </a:r>
            <a:r>
              <a:rPr lang="en-US" sz="2000" dirty="0" smtClean="0"/>
              <a:t>problem, </a:t>
            </a:r>
            <a:r>
              <a:rPr lang="en-US" sz="2000" dirty="0"/>
              <a:t>Step 5: Translate the brainstormed solutions back to the context of the original </a:t>
            </a:r>
            <a:r>
              <a:rPr lang="en-US" sz="2000" dirty="0" smtClean="0"/>
              <a:t>problem</a:t>
            </a:r>
          </a:p>
          <a:p>
            <a:pPr lvl="1">
              <a:buFont typeface="Wingdings" panose="05000000000000000000" pitchFamily="2" charset="2"/>
              <a:buChar char="v"/>
            </a:pPr>
            <a:r>
              <a:rPr lang="en-US" sz="2000" dirty="0" smtClean="0"/>
              <a:t>The same process can be simulated in your brain, most of the times without any chronology.</a:t>
            </a:r>
            <a:endParaRPr lang="en-IN" sz="2000" dirty="0"/>
          </a:p>
        </p:txBody>
      </p:sp>
    </p:spTree>
    <p:extLst>
      <p:ext uri="{BB962C8B-B14F-4D97-AF65-F5344CB8AC3E}">
        <p14:creationId xmlns:p14="http://schemas.microsoft.com/office/powerpoint/2010/main" val="854641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086" y="234496"/>
            <a:ext cx="10515600" cy="1325563"/>
          </a:xfrm>
        </p:spPr>
        <p:txBody>
          <a:bodyPr/>
          <a:lstStyle/>
          <a:p>
            <a:r>
              <a:rPr lang="en-US" dirty="0"/>
              <a:t>How to Identify Problem and How to Find Solutions?</a:t>
            </a:r>
            <a:endParaRPr lang="en-IN" dirty="0"/>
          </a:p>
        </p:txBody>
      </p:sp>
      <p:sp>
        <p:nvSpPr>
          <p:cNvPr id="3" name="Content Placeholder 2"/>
          <p:cNvSpPr>
            <a:spLocks noGrp="1"/>
          </p:cNvSpPr>
          <p:nvPr>
            <p:ph idx="1"/>
          </p:nvPr>
        </p:nvSpPr>
        <p:spPr>
          <a:xfrm>
            <a:off x="872730" y="1068066"/>
            <a:ext cx="10759440" cy="4695635"/>
          </a:xfrm>
        </p:spPr>
        <p:txBody>
          <a:bodyPr>
            <a:normAutofit/>
          </a:bodyPr>
          <a:lstStyle/>
          <a:p>
            <a:r>
              <a:rPr lang="en-US" dirty="0"/>
              <a:t>Need to engage to identify a problem.</a:t>
            </a:r>
          </a:p>
          <a:p>
            <a:r>
              <a:rPr lang="en-US" dirty="0"/>
              <a:t>Rather than compromising on difficulties, we need to question how the difficulty can be overcome. Question the status quo. </a:t>
            </a:r>
          </a:p>
          <a:p>
            <a:r>
              <a:rPr lang="en-US" dirty="0"/>
              <a:t>Every problem has solutions. But solution starts with questioning. </a:t>
            </a:r>
          </a:p>
          <a:p>
            <a:r>
              <a:rPr lang="en-IN" dirty="0">
                <a:solidFill>
                  <a:srgbClr val="0070C0"/>
                </a:solidFill>
              </a:rPr>
              <a:t>James Dyson </a:t>
            </a:r>
            <a:r>
              <a:rPr lang="en-US" dirty="0">
                <a:solidFill>
                  <a:srgbClr val="0070C0"/>
                </a:solidFill>
              </a:rPr>
              <a:t>noticed that a traditional vacuum cleaner loses </a:t>
            </a:r>
            <a:r>
              <a:rPr lang="en-US" dirty="0"/>
              <a:t>suction as the bag fills up. </a:t>
            </a:r>
          </a:p>
          <a:p>
            <a:r>
              <a:rPr lang="en-US" dirty="0" smtClean="0"/>
              <a:t>His leap of faith was </a:t>
            </a:r>
            <a:r>
              <a:rPr lang="en-US" dirty="0"/>
              <a:t>that a solution is definitely possible.</a:t>
            </a:r>
          </a:p>
          <a:p>
            <a:r>
              <a:rPr lang="en-US" dirty="0"/>
              <a:t>He chanced upon how sawdust was removed from the air </a:t>
            </a:r>
            <a:r>
              <a:rPr lang="en-US" dirty="0" smtClean="0"/>
              <a:t/>
            </a:r>
            <a:br>
              <a:rPr lang="en-US" dirty="0" smtClean="0"/>
            </a:br>
            <a:r>
              <a:rPr lang="en-US" dirty="0" smtClean="0"/>
              <a:t>by </a:t>
            </a:r>
            <a:r>
              <a:rPr lang="en-US" dirty="0"/>
              <a:t>large industrial cyclones and comprehended to </a:t>
            </a:r>
            <a:r>
              <a:rPr lang="en-US" dirty="0" smtClean="0"/>
              <a:t/>
            </a:r>
            <a:br>
              <a:rPr lang="en-US" dirty="0" smtClean="0"/>
            </a:br>
            <a:r>
              <a:rPr lang="en-US" dirty="0" smtClean="0"/>
              <a:t>replicate </a:t>
            </a:r>
            <a:r>
              <a:rPr lang="en-US" dirty="0"/>
              <a:t>it in domestic vacuum cleaner.</a:t>
            </a:r>
            <a:endParaRPr lang="en-IN" dirty="0"/>
          </a:p>
        </p:txBody>
      </p:sp>
    </p:spTree>
    <p:extLst>
      <p:ext uri="{BB962C8B-B14F-4D97-AF65-F5344CB8AC3E}">
        <p14:creationId xmlns:p14="http://schemas.microsoft.com/office/powerpoint/2010/main" val="2387474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165" y="-190579"/>
            <a:ext cx="10515600" cy="1325563"/>
          </a:xfrm>
        </p:spPr>
        <p:txBody>
          <a:bodyPr/>
          <a:lstStyle/>
          <a:p>
            <a:r>
              <a:rPr lang="en-US" dirty="0"/>
              <a:t>Dyson Vacuum Cleaner</a:t>
            </a:r>
            <a:endParaRPr lang="en-IN" dirty="0"/>
          </a:p>
        </p:txBody>
      </p:sp>
      <p:sp>
        <p:nvSpPr>
          <p:cNvPr id="3" name="Content Placeholder 2"/>
          <p:cNvSpPr>
            <a:spLocks noGrp="1"/>
          </p:cNvSpPr>
          <p:nvPr>
            <p:ph idx="1"/>
          </p:nvPr>
        </p:nvSpPr>
        <p:spPr>
          <a:xfrm>
            <a:off x="611214" y="758466"/>
            <a:ext cx="9309294" cy="4351338"/>
          </a:xfrm>
        </p:spPr>
        <p:txBody>
          <a:bodyPr/>
          <a:lstStyle/>
          <a:p>
            <a:r>
              <a:rPr lang="en-US" dirty="0"/>
              <a:t>It took him years to develop a product and get it market validated</a:t>
            </a:r>
            <a:r>
              <a:rPr lang="en-US" dirty="0" smtClean="0"/>
              <a:t>. Built 5127 prototypes.</a:t>
            </a:r>
            <a:endParaRPr lang="en-US" dirty="0"/>
          </a:p>
          <a:p>
            <a:r>
              <a:rPr lang="en-US" dirty="0"/>
              <a:t>But when launched, Dyson’s machine became the biggest selling vacuum cleaner in the UK in just 18 months.</a:t>
            </a:r>
          </a:p>
          <a:p>
            <a:r>
              <a:rPr lang="en-US" dirty="0"/>
              <a:t>This also evidences that applying a little creative thinking, a mass-used consumer product can be innovated.</a:t>
            </a:r>
          </a:p>
          <a:p>
            <a:r>
              <a:rPr lang="en-US" dirty="0"/>
              <a:t>The company generated revenue of </a:t>
            </a:r>
            <a:r>
              <a:rPr lang="en-US" dirty="0" smtClean="0"/>
              <a:t>$7.3 </a:t>
            </a:r>
            <a:r>
              <a:rPr lang="en-US" dirty="0"/>
              <a:t>billion in </a:t>
            </a:r>
            <a:r>
              <a:rPr lang="en-US" dirty="0" smtClean="0"/>
              <a:t>2019 and $ 1.5 billion profit. 13,000 employees</a:t>
            </a:r>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0508" y="374089"/>
            <a:ext cx="2116219" cy="3830357"/>
          </a:xfrm>
          <a:prstGeom prst="rect">
            <a:avLst/>
          </a:prstGeom>
        </p:spPr>
      </p:pic>
      <p:pic>
        <p:nvPicPr>
          <p:cNvPr id="4" name="Picture 3"/>
          <p:cNvPicPr>
            <a:picLocks noChangeAspect="1"/>
          </p:cNvPicPr>
          <p:nvPr/>
        </p:nvPicPr>
        <p:blipFill>
          <a:blip r:embed="rId3"/>
          <a:stretch>
            <a:fillRect/>
          </a:stretch>
        </p:blipFill>
        <p:spPr>
          <a:xfrm>
            <a:off x="8166848" y="4298386"/>
            <a:ext cx="3869880" cy="1638493"/>
          </a:xfrm>
          <a:prstGeom prst="rect">
            <a:avLst/>
          </a:prstGeom>
        </p:spPr>
      </p:pic>
    </p:spTree>
    <p:extLst>
      <p:ext uri="{BB962C8B-B14F-4D97-AF65-F5344CB8AC3E}">
        <p14:creationId xmlns:p14="http://schemas.microsoft.com/office/powerpoint/2010/main" val="13317718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749" y="2459140"/>
            <a:ext cx="10515600" cy="1325563"/>
          </a:xfrm>
        </p:spPr>
        <p:txBody>
          <a:bodyPr/>
          <a:lstStyle/>
          <a:p>
            <a:pPr algn="ctr"/>
            <a:r>
              <a:rPr lang="en-US" dirty="0"/>
              <a:t>How </a:t>
            </a:r>
            <a:r>
              <a:rPr lang="en-US" dirty="0" smtClean="0"/>
              <a:t>the Invention Process Works in our brain?</a:t>
            </a:r>
            <a:endParaRPr lang="en-IN" dirty="0"/>
          </a:p>
        </p:txBody>
      </p:sp>
    </p:spTree>
    <p:extLst>
      <p:ext uri="{BB962C8B-B14F-4D97-AF65-F5344CB8AC3E}">
        <p14:creationId xmlns:p14="http://schemas.microsoft.com/office/powerpoint/2010/main" val="2746726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Compartments of the Brain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39375"/>
            <a:ext cx="8464608" cy="4351338"/>
          </a:xfrm>
        </p:spPr>
      </p:pic>
      <p:sp>
        <p:nvSpPr>
          <p:cNvPr id="3" name="TextBox 2"/>
          <p:cNvSpPr txBox="1"/>
          <p:nvPr/>
        </p:nvSpPr>
        <p:spPr>
          <a:xfrm>
            <a:off x="8266176" y="466929"/>
            <a:ext cx="3236976" cy="400110"/>
          </a:xfrm>
          <a:prstGeom prst="rect">
            <a:avLst/>
          </a:prstGeom>
          <a:noFill/>
        </p:spPr>
        <p:txBody>
          <a:bodyPr wrap="square" rtlCol="0">
            <a:spAutoFit/>
          </a:bodyPr>
          <a:lstStyle/>
          <a:p>
            <a:r>
              <a:rPr lang="en-US" sz="2000" b="1" dirty="0"/>
              <a:t>Conscious and subconscious</a:t>
            </a:r>
            <a:endParaRPr lang="en-IN" sz="2000"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6176" y="1113238"/>
            <a:ext cx="2558965" cy="2720494"/>
          </a:xfrm>
          <a:prstGeom prst="rect">
            <a:avLst/>
          </a:prstGeom>
        </p:spPr>
      </p:pic>
    </p:spTree>
    <p:extLst>
      <p:ext uri="{BB962C8B-B14F-4D97-AF65-F5344CB8AC3E}">
        <p14:creationId xmlns:p14="http://schemas.microsoft.com/office/powerpoint/2010/main" val="22881829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Creative Process</a:t>
            </a:r>
            <a:endParaRPr lang="en-IN" dirty="0"/>
          </a:p>
        </p:txBody>
      </p:sp>
      <p:sp>
        <p:nvSpPr>
          <p:cNvPr id="3" name="Content Placeholder 2"/>
          <p:cNvSpPr>
            <a:spLocks noGrp="1"/>
          </p:cNvSpPr>
          <p:nvPr>
            <p:ph idx="1"/>
          </p:nvPr>
        </p:nvSpPr>
        <p:spPr>
          <a:xfrm>
            <a:off x="181123" y="1316300"/>
            <a:ext cx="10515600" cy="4351338"/>
          </a:xfrm>
        </p:spPr>
        <p:txBody>
          <a:bodyPr/>
          <a:lstStyle/>
          <a:p>
            <a:r>
              <a:rPr lang="en-US" dirty="0"/>
              <a:t>Researches have shown that the creative process can be perceived to be a five step process. The process starts from problem identification and definition:</a:t>
            </a:r>
          </a:p>
          <a:p>
            <a:r>
              <a:rPr lang="en-US" dirty="0">
                <a:solidFill>
                  <a:srgbClr val="0070C0"/>
                </a:solidFill>
              </a:rPr>
              <a:t>Idea germination </a:t>
            </a:r>
            <a:r>
              <a:rPr lang="en-US" dirty="0"/>
              <a:t>– the seeding stage of a new idea: </a:t>
            </a:r>
            <a:r>
              <a:rPr lang="en-US" dirty="0">
                <a:solidFill>
                  <a:srgbClr val="0070C0"/>
                </a:solidFill>
              </a:rPr>
              <a:t>Recognition</a:t>
            </a:r>
          </a:p>
          <a:p>
            <a:r>
              <a:rPr lang="en-US" dirty="0" smtClean="0">
                <a:solidFill>
                  <a:srgbClr val="0070C0"/>
                </a:solidFill>
              </a:rPr>
              <a:t>Preparation</a:t>
            </a:r>
            <a:r>
              <a:rPr lang="en-US" dirty="0" smtClean="0"/>
              <a:t> – conscious search for knowledge: </a:t>
            </a:r>
            <a:r>
              <a:rPr lang="en-US" dirty="0" smtClean="0">
                <a:solidFill>
                  <a:srgbClr val="0070C0"/>
                </a:solidFill>
              </a:rPr>
              <a:t>Rationalization</a:t>
            </a:r>
          </a:p>
          <a:p>
            <a:r>
              <a:rPr lang="en-US" dirty="0" smtClean="0">
                <a:solidFill>
                  <a:srgbClr val="0070C0"/>
                </a:solidFill>
              </a:rPr>
              <a:t>Incubation</a:t>
            </a:r>
            <a:r>
              <a:rPr lang="en-US" dirty="0" smtClean="0"/>
              <a:t> </a:t>
            </a:r>
            <a:r>
              <a:rPr lang="en-US" dirty="0"/>
              <a:t>– subconscious assimilation of information: </a:t>
            </a:r>
            <a:r>
              <a:rPr lang="en-US" dirty="0">
                <a:solidFill>
                  <a:srgbClr val="0070C0"/>
                </a:solidFill>
              </a:rPr>
              <a:t>Fantasizing</a:t>
            </a:r>
          </a:p>
          <a:p>
            <a:r>
              <a:rPr lang="en-US" dirty="0">
                <a:solidFill>
                  <a:srgbClr val="0070C0"/>
                </a:solidFill>
              </a:rPr>
              <a:t>Illumination</a:t>
            </a:r>
            <a:r>
              <a:rPr lang="en-US" dirty="0"/>
              <a:t> – recognition of idea of being feasible: </a:t>
            </a:r>
            <a:r>
              <a:rPr lang="en-US" dirty="0">
                <a:solidFill>
                  <a:srgbClr val="0070C0"/>
                </a:solidFill>
              </a:rPr>
              <a:t>Realization</a:t>
            </a:r>
          </a:p>
          <a:p>
            <a:r>
              <a:rPr lang="en-US" dirty="0">
                <a:solidFill>
                  <a:srgbClr val="0070C0"/>
                </a:solidFill>
              </a:rPr>
              <a:t>Verification</a:t>
            </a:r>
            <a:r>
              <a:rPr lang="en-US" dirty="0"/>
              <a:t> </a:t>
            </a:r>
            <a:r>
              <a:rPr lang="en-US" dirty="0" smtClean="0"/>
              <a:t>– test </a:t>
            </a:r>
            <a:r>
              <a:rPr lang="en-US" dirty="0"/>
              <a:t>to prove idea has value: </a:t>
            </a:r>
            <a:r>
              <a:rPr lang="en-US" dirty="0">
                <a:solidFill>
                  <a:srgbClr val="0070C0"/>
                </a:solidFill>
              </a:rPr>
              <a:t>Validation</a:t>
            </a:r>
          </a:p>
          <a:p>
            <a:r>
              <a:rPr lang="en-US" dirty="0" smtClean="0"/>
              <a:t>The speed varies based on context and urgency. </a:t>
            </a:r>
            <a:endParaRPr lang="en-IN" dirty="0"/>
          </a:p>
        </p:txBody>
      </p:sp>
    </p:spTree>
    <p:extLst>
      <p:ext uri="{BB962C8B-B14F-4D97-AF65-F5344CB8AC3E}">
        <p14:creationId xmlns:p14="http://schemas.microsoft.com/office/powerpoint/2010/main" val="24351187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b="1" dirty="0">
                <a:solidFill>
                  <a:schemeClr val="accent5">
                    <a:lumMod val="75000"/>
                  </a:schemeClr>
                </a:solidFill>
              </a:rPr>
              <a:t>1. Idea Germination</a:t>
            </a:r>
            <a:endParaRPr lang="en-IN" sz="3200" b="1" dirty="0">
              <a:solidFill>
                <a:schemeClr val="accent5">
                  <a:lumMod val="75000"/>
                </a:schemeClr>
              </a:solidFill>
            </a:endParaRP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3427" y="1878925"/>
            <a:ext cx="2886075" cy="3571875"/>
          </a:xfrm>
        </p:spPr>
      </p:pic>
      <p:sp>
        <p:nvSpPr>
          <p:cNvPr id="7" name="Content Placeholder 6"/>
          <p:cNvSpPr>
            <a:spLocks noGrp="1"/>
          </p:cNvSpPr>
          <p:nvPr>
            <p:ph sz="half" idx="2"/>
          </p:nvPr>
        </p:nvSpPr>
        <p:spPr>
          <a:xfrm>
            <a:off x="3033304" y="1126067"/>
            <a:ext cx="7868728" cy="4655197"/>
          </a:xfrm>
        </p:spPr>
        <p:txBody>
          <a:bodyPr/>
          <a:lstStyle/>
          <a:p>
            <a:r>
              <a:rPr lang="en-US" b="1" dirty="0">
                <a:solidFill>
                  <a:schemeClr val="accent5">
                    <a:lumMod val="50000"/>
                  </a:schemeClr>
                </a:solidFill>
              </a:rPr>
              <a:t>Exact mechanism is yet to be known.</a:t>
            </a:r>
          </a:p>
          <a:p>
            <a:r>
              <a:rPr lang="en-US" b="1" dirty="0">
                <a:solidFill>
                  <a:schemeClr val="accent5">
                    <a:lumMod val="50000"/>
                  </a:schemeClr>
                </a:solidFill>
              </a:rPr>
              <a:t>Experts believe that once a problem is identified, our brain starts exploring solutions from its own reservoir of information, starts making permutation and combination of the diverse pieces of information. </a:t>
            </a:r>
          </a:p>
          <a:p>
            <a:r>
              <a:rPr lang="en-US" b="1" dirty="0">
                <a:solidFill>
                  <a:schemeClr val="accent5">
                    <a:lumMod val="50000"/>
                  </a:schemeClr>
                </a:solidFill>
              </a:rPr>
              <a:t>It appears as if suddenly some combination emerges in the brain as a plausible solution.</a:t>
            </a:r>
          </a:p>
          <a:p>
            <a:r>
              <a:rPr lang="en-US" b="1" dirty="0">
                <a:solidFill>
                  <a:schemeClr val="accent5">
                    <a:lumMod val="50000"/>
                  </a:schemeClr>
                </a:solidFill>
              </a:rPr>
              <a:t>Gradually, pieces start falling into place.</a:t>
            </a:r>
          </a:p>
          <a:p>
            <a:endParaRPr lang="en-IN" b="1" dirty="0">
              <a:solidFill>
                <a:schemeClr val="accent5">
                  <a:lumMod val="50000"/>
                </a:schemeClr>
              </a:solidFill>
            </a:endParaRPr>
          </a:p>
        </p:txBody>
      </p:sp>
    </p:spTree>
    <p:extLst>
      <p:ext uri="{BB962C8B-B14F-4D97-AF65-F5344CB8AC3E}">
        <p14:creationId xmlns:p14="http://schemas.microsoft.com/office/powerpoint/2010/main" val="22271183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2. Preparation: Rationalization</a:t>
            </a:r>
            <a:endParaRPr lang="en-IN" sz="3200" b="1" dirty="0">
              <a:solidFill>
                <a:schemeClr val="accent5">
                  <a:lumMod val="75000"/>
                </a:schemeClr>
              </a:solidFill>
            </a:endParaRPr>
          </a:p>
        </p:txBody>
      </p:sp>
      <p:sp>
        <p:nvSpPr>
          <p:cNvPr id="3" name="Content Placeholder 2"/>
          <p:cNvSpPr>
            <a:spLocks noGrp="1"/>
          </p:cNvSpPr>
          <p:nvPr>
            <p:ph sz="half" idx="1"/>
          </p:nvPr>
        </p:nvSpPr>
        <p:spPr>
          <a:xfrm>
            <a:off x="381000" y="1690688"/>
            <a:ext cx="9814560" cy="2828671"/>
          </a:xfrm>
        </p:spPr>
        <p:txBody>
          <a:bodyPr/>
          <a:lstStyle/>
          <a:p>
            <a:r>
              <a:rPr lang="en-US" b="1" dirty="0"/>
              <a:t>Once an idea is seeded, the brain embarks on conscious search for increasingly better fit of the solution to the problem.</a:t>
            </a:r>
          </a:p>
          <a:p>
            <a:r>
              <a:rPr lang="en-US" b="1" dirty="0"/>
              <a:t>A continuous back &amp; forth, between conscious and subconscious, information transfer on new solution vis-à-vis validations happen.</a:t>
            </a:r>
          </a:p>
        </p:txBody>
      </p:sp>
    </p:spTree>
    <p:extLst>
      <p:ext uri="{BB962C8B-B14F-4D97-AF65-F5344CB8AC3E}">
        <p14:creationId xmlns:p14="http://schemas.microsoft.com/office/powerpoint/2010/main" val="823647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5307"/>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3. Incubation: Fantasizing</a:t>
            </a:r>
            <a:endParaRPr lang="en-IN" sz="3200" b="1" dirty="0">
              <a:solidFill>
                <a:schemeClr val="accent5">
                  <a:lumMod val="75000"/>
                </a:schemeClr>
              </a:solidFill>
            </a:endParaRPr>
          </a:p>
        </p:txBody>
      </p:sp>
      <p:sp>
        <p:nvSpPr>
          <p:cNvPr id="3" name="Content Placeholder 2"/>
          <p:cNvSpPr>
            <a:spLocks noGrp="1"/>
          </p:cNvSpPr>
          <p:nvPr>
            <p:ph sz="half" idx="1"/>
          </p:nvPr>
        </p:nvSpPr>
        <p:spPr>
          <a:xfrm>
            <a:off x="612475" y="1088136"/>
            <a:ext cx="7737352" cy="4805363"/>
          </a:xfrm>
        </p:spPr>
        <p:txBody>
          <a:bodyPr>
            <a:normAutofit fontScale="92500"/>
          </a:bodyPr>
          <a:lstStyle/>
          <a:p>
            <a:r>
              <a:rPr lang="en-US" b="1" dirty="0"/>
              <a:t>Our subconscious takes charge as if we tell our subconscious to churn the idea and find a solution.</a:t>
            </a:r>
          </a:p>
          <a:p>
            <a:r>
              <a:rPr lang="en-US" b="1" dirty="0"/>
              <a:t>The subconscious assumes control of the creative process, tirelessly works to find a solution without our conscious knowledge. This art of joining different pieces of information to create new knowledge by subconscious is known as </a:t>
            </a:r>
            <a:r>
              <a:rPr lang="en-US" b="1" dirty="0">
                <a:solidFill>
                  <a:srgbClr val="0070C0"/>
                </a:solidFill>
              </a:rPr>
              <a:t>‘</a:t>
            </a:r>
            <a:r>
              <a:rPr lang="en-US" b="1" i="1" dirty="0" err="1">
                <a:solidFill>
                  <a:srgbClr val="0070C0"/>
                </a:solidFill>
              </a:rPr>
              <a:t>synectics</a:t>
            </a:r>
            <a:r>
              <a:rPr lang="en-US" b="1" i="1" dirty="0">
                <a:solidFill>
                  <a:srgbClr val="0070C0"/>
                </a:solidFill>
              </a:rPr>
              <a:t>’</a:t>
            </a:r>
            <a:r>
              <a:rPr lang="en-US" b="1" dirty="0">
                <a:solidFill>
                  <a:srgbClr val="0070C0"/>
                </a:solidFill>
              </a:rPr>
              <a:t>.</a:t>
            </a:r>
          </a:p>
          <a:p>
            <a:r>
              <a:rPr lang="en-US" b="1" dirty="0"/>
              <a:t>Immediately on finding a solution, the subconscious relays the information to the conscious and we have the ‘eureka’ moment as if it came from nowhere, so all of a </a:t>
            </a:r>
            <a:r>
              <a:rPr lang="en-US" b="1" dirty="0" smtClean="0"/>
              <a:t>sudden.</a:t>
            </a:r>
            <a:endParaRPr lang="en-US" b="1" dirty="0"/>
          </a:p>
          <a:p>
            <a:endParaRPr lang="en-IN"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7481" y="163902"/>
            <a:ext cx="3323001" cy="3532758"/>
          </a:xfrm>
          <a:prstGeom prst="rect">
            <a:avLst/>
          </a:prstGeom>
        </p:spPr>
      </p:pic>
    </p:spTree>
    <p:extLst>
      <p:ext uri="{BB962C8B-B14F-4D97-AF65-F5344CB8AC3E}">
        <p14:creationId xmlns:p14="http://schemas.microsoft.com/office/powerpoint/2010/main" val="32662637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 y="500062"/>
            <a:ext cx="11247120" cy="1325563"/>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It is not all so sudden though it appears so.</a:t>
            </a:r>
            <a:endParaRPr lang="en-IN" sz="3200" b="1" dirty="0">
              <a:solidFill>
                <a:schemeClr val="accent5">
                  <a:lumMod val="75000"/>
                </a:schemeClr>
              </a:solidFill>
            </a:endParaRPr>
          </a:p>
        </p:txBody>
      </p:sp>
      <p:sp>
        <p:nvSpPr>
          <p:cNvPr id="3" name="Content Placeholder 2"/>
          <p:cNvSpPr>
            <a:spLocks noGrp="1"/>
          </p:cNvSpPr>
          <p:nvPr>
            <p:ph sz="half" idx="1"/>
          </p:nvPr>
        </p:nvSpPr>
        <p:spPr>
          <a:xfrm>
            <a:off x="198510" y="1430939"/>
            <a:ext cx="10152888" cy="4668203"/>
          </a:xfrm>
        </p:spPr>
        <p:txBody>
          <a:bodyPr/>
          <a:lstStyle/>
          <a:p>
            <a:r>
              <a:rPr lang="en-US" b="1" dirty="0"/>
              <a:t>We tend to think </a:t>
            </a:r>
            <a:r>
              <a:rPr lang="en-US" b="1" dirty="0" smtClean="0"/>
              <a:t>the </a:t>
            </a:r>
            <a:r>
              <a:rPr lang="en-US" b="1" dirty="0"/>
              <a:t>idea appeared </a:t>
            </a:r>
            <a:r>
              <a:rPr lang="en-US" b="1" dirty="0" smtClean="0"/>
              <a:t>suddenly in </a:t>
            </a:r>
            <a:r>
              <a:rPr lang="en-US" b="1" dirty="0"/>
              <a:t>a flash.</a:t>
            </a:r>
          </a:p>
          <a:p>
            <a:r>
              <a:rPr lang="en-US" b="1" dirty="0"/>
              <a:t>The fact is that the subconscious did a lot of research to come to this stage.</a:t>
            </a:r>
          </a:p>
          <a:p>
            <a:r>
              <a:rPr lang="en-US" b="1" dirty="0"/>
              <a:t>Some external stimuli may have aided the </a:t>
            </a:r>
            <a:r>
              <a:rPr lang="en-US" b="1" dirty="0" smtClean="0"/>
              <a:t>subconscious. </a:t>
            </a:r>
            <a:r>
              <a:rPr lang="en-US" b="1" dirty="0" smtClean="0">
                <a:solidFill>
                  <a:srgbClr val="0070C0"/>
                </a:solidFill>
              </a:rPr>
              <a:t>Newton </a:t>
            </a:r>
            <a:r>
              <a:rPr lang="en-US" b="1" dirty="0"/>
              <a:t>who have researched for decades to discover the gravity or </a:t>
            </a:r>
            <a:r>
              <a:rPr lang="en-US" b="1" dirty="0">
                <a:solidFill>
                  <a:srgbClr val="0070C0"/>
                </a:solidFill>
              </a:rPr>
              <a:t>Archimedes</a:t>
            </a:r>
            <a:r>
              <a:rPr lang="en-US" b="1" dirty="0"/>
              <a:t> </a:t>
            </a:r>
            <a:r>
              <a:rPr lang="en-US" b="1" dirty="0" smtClean="0"/>
              <a:t> to discover buoyancy or </a:t>
            </a:r>
            <a:r>
              <a:rPr lang="en-US" b="1" dirty="0">
                <a:solidFill>
                  <a:srgbClr val="0070C0"/>
                </a:solidFill>
              </a:rPr>
              <a:t>Graham </a:t>
            </a:r>
            <a:r>
              <a:rPr lang="en-US" b="1" dirty="0" smtClean="0">
                <a:solidFill>
                  <a:srgbClr val="0070C0"/>
                </a:solidFill>
              </a:rPr>
              <a:t>Bell the telephone. </a:t>
            </a:r>
            <a:endParaRPr lang="en-US" b="1" dirty="0">
              <a:solidFill>
                <a:srgbClr val="0070C0"/>
              </a:solidFill>
            </a:endParaRPr>
          </a:p>
          <a:p>
            <a:r>
              <a:rPr lang="en-US" b="1" dirty="0"/>
              <a:t>It is believed that we use the left-brain skills to harvest the right-brain </a:t>
            </a:r>
            <a:r>
              <a:rPr lang="en-US" b="1" dirty="0" smtClean="0"/>
              <a:t>ideas, a</a:t>
            </a:r>
            <a:r>
              <a:rPr lang="en-US" b="1" dirty="0" smtClean="0">
                <a:solidFill>
                  <a:srgbClr val="0070C0"/>
                </a:solidFill>
              </a:rPr>
              <a:t>s </a:t>
            </a:r>
            <a:r>
              <a:rPr lang="en-US" b="1" dirty="0">
                <a:solidFill>
                  <a:srgbClr val="0070C0"/>
                </a:solidFill>
              </a:rPr>
              <a:t>if the right brain is the wood and the left brain is the tool to do the curving.</a:t>
            </a:r>
          </a:p>
          <a:p>
            <a:endParaRPr lang="en-IN" b="1" dirty="0">
              <a:solidFill>
                <a:srgbClr val="0070C0"/>
              </a:solidFill>
            </a:endParaRPr>
          </a:p>
        </p:txBody>
      </p:sp>
    </p:spTree>
    <p:extLst>
      <p:ext uri="{BB962C8B-B14F-4D97-AF65-F5344CB8AC3E}">
        <p14:creationId xmlns:p14="http://schemas.microsoft.com/office/powerpoint/2010/main" val="1911313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29341" y="1196445"/>
            <a:ext cx="7334250" cy="4600575"/>
          </a:xfrm>
          <a:prstGeom prst="rect">
            <a:avLst/>
          </a:prstGeom>
        </p:spPr>
      </p:pic>
      <p:sp>
        <p:nvSpPr>
          <p:cNvPr id="6" name="TextBox 5"/>
          <p:cNvSpPr txBox="1"/>
          <p:nvPr/>
        </p:nvSpPr>
        <p:spPr>
          <a:xfrm rot="16200000">
            <a:off x="-1067330" y="2771402"/>
            <a:ext cx="4902202" cy="646331"/>
          </a:xfrm>
          <a:prstGeom prst="rect">
            <a:avLst/>
          </a:prstGeom>
          <a:noFill/>
        </p:spPr>
        <p:txBody>
          <a:bodyPr wrap="square" rtlCol="0">
            <a:spAutoFit/>
          </a:bodyPr>
          <a:lstStyle/>
          <a:p>
            <a:r>
              <a:rPr lang="en-US" sz="1800" b="1" dirty="0" smtClean="0">
                <a:solidFill>
                  <a:schemeClr val="accent5">
                    <a:lumMod val="50000"/>
                  </a:schemeClr>
                </a:solidFill>
              </a:rPr>
              <a:t>Percentage of executives listing the attributes as 1 of top 3 leadership qualities</a:t>
            </a:r>
            <a:endParaRPr lang="en-IN" sz="1800" b="1" dirty="0">
              <a:solidFill>
                <a:schemeClr val="accent5">
                  <a:lumMod val="50000"/>
                </a:schemeClr>
              </a:solidFill>
            </a:endParaRPr>
          </a:p>
        </p:txBody>
      </p:sp>
      <p:sp>
        <p:nvSpPr>
          <p:cNvPr id="7" name="TextBox 6"/>
          <p:cNvSpPr txBox="1"/>
          <p:nvPr/>
        </p:nvSpPr>
        <p:spPr>
          <a:xfrm>
            <a:off x="5003800" y="643466"/>
            <a:ext cx="5816600" cy="830997"/>
          </a:xfrm>
          <a:prstGeom prst="rect">
            <a:avLst/>
          </a:prstGeom>
          <a:noFill/>
        </p:spPr>
        <p:txBody>
          <a:bodyPr wrap="square" rtlCol="0">
            <a:spAutoFit/>
          </a:bodyPr>
          <a:lstStyle/>
          <a:p>
            <a:r>
              <a:rPr lang="en-US" sz="2400" b="1" dirty="0" smtClean="0"/>
              <a:t>In 2010 IBM conducted study on 1541 Global CEOs on Leadership Quality</a:t>
            </a:r>
            <a:endParaRPr lang="en-IN" sz="2400" b="1" dirty="0"/>
          </a:p>
        </p:txBody>
      </p:sp>
    </p:spTree>
    <p:extLst>
      <p:ext uri="{BB962C8B-B14F-4D97-AF65-F5344CB8AC3E}">
        <p14:creationId xmlns:p14="http://schemas.microsoft.com/office/powerpoint/2010/main" val="11493631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168" y="517870"/>
            <a:ext cx="10515600" cy="1325563"/>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Our Subconscious is Much More Powerful than the Conscious Brain. The moot question is can we exploit it more than we usually tend to do.</a:t>
            </a:r>
            <a:endParaRPr lang="en-IN" sz="3200" b="1" dirty="0">
              <a:solidFill>
                <a:schemeClr val="accent5">
                  <a:lumMod val="75000"/>
                </a:schemeClr>
              </a:solidFill>
            </a:endParaRP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86578" y="1843433"/>
            <a:ext cx="5896961" cy="3934378"/>
          </a:xfrm>
        </p:spPr>
      </p:pic>
      <p:sp>
        <p:nvSpPr>
          <p:cNvPr id="6" name="TextBox 5"/>
          <p:cNvSpPr txBox="1"/>
          <p:nvPr/>
        </p:nvSpPr>
        <p:spPr>
          <a:xfrm>
            <a:off x="6283538" y="1673352"/>
            <a:ext cx="3881865" cy="2677656"/>
          </a:xfrm>
          <a:prstGeom prst="rect">
            <a:avLst/>
          </a:prstGeom>
          <a:noFill/>
        </p:spPr>
        <p:txBody>
          <a:bodyPr wrap="square" rtlCol="0">
            <a:spAutoFit/>
          </a:bodyPr>
          <a:lstStyle/>
          <a:p>
            <a:r>
              <a:rPr lang="en-US" sz="2800" b="1" dirty="0"/>
              <a:t>Though there are not many empirical evidences, you may perhaps tell your subconscious to perform tasks.</a:t>
            </a:r>
            <a:endParaRPr lang="en-IN" sz="2800" b="1" dirty="0"/>
          </a:p>
        </p:txBody>
      </p:sp>
      <p:pic>
        <p:nvPicPr>
          <p:cNvPr id="7" name="Picture 6"/>
          <p:cNvPicPr>
            <a:picLocks noChangeAspect="1"/>
          </p:cNvPicPr>
          <p:nvPr/>
        </p:nvPicPr>
        <p:blipFill>
          <a:blip r:embed="rId3"/>
          <a:stretch>
            <a:fillRect/>
          </a:stretch>
        </p:blipFill>
        <p:spPr>
          <a:xfrm>
            <a:off x="9458663" y="3338071"/>
            <a:ext cx="2345846" cy="3039521"/>
          </a:xfrm>
          <a:prstGeom prst="rect">
            <a:avLst/>
          </a:prstGeom>
        </p:spPr>
      </p:pic>
    </p:spTree>
    <p:extLst>
      <p:ext uri="{BB962C8B-B14F-4D97-AF65-F5344CB8AC3E}">
        <p14:creationId xmlns:p14="http://schemas.microsoft.com/office/powerpoint/2010/main" val="30955194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4. Illumination: Realization</a:t>
            </a:r>
            <a:endParaRPr lang="en-IN" sz="3200" b="1" dirty="0">
              <a:solidFill>
                <a:schemeClr val="accent5">
                  <a:lumMod val="75000"/>
                </a:schemeClr>
              </a:solidFill>
            </a:endParaRPr>
          </a:p>
        </p:txBody>
      </p:sp>
      <p:sp>
        <p:nvSpPr>
          <p:cNvPr id="3" name="Content Placeholder 2"/>
          <p:cNvSpPr>
            <a:spLocks noGrp="1"/>
          </p:cNvSpPr>
          <p:nvPr>
            <p:ph sz="half" idx="1"/>
          </p:nvPr>
        </p:nvSpPr>
        <p:spPr>
          <a:xfrm>
            <a:off x="284672" y="1462843"/>
            <a:ext cx="7427343" cy="4351338"/>
          </a:xfrm>
        </p:spPr>
        <p:txBody>
          <a:bodyPr/>
          <a:lstStyle/>
          <a:p>
            <a:r>
              <a:rPr lang="en-US" b="1" dirty="0"/>
              <a:t>The conscious brain starts adding value to the idea from its cognitive reserve of knowledge.</a:t>
            </a:r>
          </a:p>
          <a:p>
            <a:r>
              <a:rPr lang="en-US" b="1" dirty="0"/>
              <a:t>Iterates and validates repeatedly.</a:t>
            </a:r>
          </a:p>
          <a:p>
            <a:r>
              <a:rPr lang="en-US" b="1" dirty="0"/>
              <a:t>A moment comes when it appears that the perfect solution has been received. You say ‘Aha, I see’.</a:t>
            </a:r>
          </a:p>
          <a:p>
            <a:r>
              <a:rPr lang="en-US" b="1" dirty="0"/>
              <a:t>Illumination may trigger by an external event. Like Alexander </a:t>
            </a:r>
            <a:r>
              <a:rPr lang="en-US" b="1" dirty="0">
                <a:solidFill>
                  <a:srgbClr val="0070C0"/>
                </a:solidFill>
              </a:rPr>
              <a:t>Graham Bell and Marie Curie</a:t>
            </a:r>
            <a:r>
              <a:rPr lang="en-US" b="1" dirty="0"/>
              <a:t>.</a:t>
            </a:r>
          </a:p>
          <a:p>
            <a:endParaRPr lang="en-IN"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2279" y="1027906"/>
            <a:ext cx="4555049" cy="3035513"/>
          </a:xfrm>
          <a:prstGeom prst="ellipse">
            <a:avLst/>
          </a:prstGeom>
          <a:ln>
            <a:noFill/>
          </a:ln>
          <a:effectLst>
            <a:softEdge rad="112500"/>
          </a:effectLst>
        </p:spPr>
      </p:pic>
    </p:spTree>
    <p:extLst>
      <p:ext uri="{BB962C8B-B14F-4D97-AF65-F5344CB8AC3E}">
        <p14:creationId xmlns:p14="http://schemas.microsoft.com/office/powerpoint/2010/main" val="2718513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5. Verification: Validation</a:t>
            </a:r>
            <a:endParaRPr lang="en-IN" sz="3200" b="1" dirty="0">
              <a:solidFill>
                <a:schemeClr val="accent5">
                  <a:lumMod val="75000"/>
                </a:schemeClr>
              </a:solidFill>
            </a:endParaRPr>
          </a:p>
        </p:txBody>
      </p:sp>
      <p:sp>
        <p:nvSpPr>
          <p:cNvPr id="3" name="Content Placeholder 2"/>
          <p:cNvSpPr>
            <a:spLocks noGrp="1"/>
          </p:cNvSpPr>
          <p:nvPr>
            <p:ph sz="half" idx="1"/>
          </p:nvPr>
        </p:nvSpPr>
        <p:spPr>
          <a:xfrm>
            <a:off x="282102" y="2088272"/>
            <a:ext cx="9816765" cy="3020695"/>
          </a:xfrm>
        </p:spPr>
        <p:txBody>
          <a:bodyPr/>
          <a:lstStyle/>
          <a:p>
            <a:r>
              <a:rPr lang="en-US" b="1" dirty="0">
                <a:solidFill>
                  <a:schemeClr val="accent5">
                    <a:lumMod val="50000"/>
                  </a:schemeClr>
                </a:solidFill>
              </a:rPr>
              <a:t>At this stage the cognitive brain takes over, helps to make prototypes, and helps to validate.</a:t>
            </a:r>
          </a:p>
          <a:p>
            <a:r>
              <a:rPr lang="en-US" b="1" dirty="0">
                <a:solidFill>
                  <a:schemeClr val="accent5">
                    <a:lumMod val="50000"/>
                  </a:schemeClr>
                </a:solidFill>
              </a:rPr>
              <a:t>Eventually, the idea is converted into a commercially relevant technology.</a:t>
            </a:r>
            <a:endParaRPr lang="en-IN" b="1" dirty="0">
              <a:solidFill>
                <a:schemeClr val="accent5">
                  <a:lumMod val="50000"/>
                </a:schemeClr>
              </a:solidFill>
            </a:endParaRPr>
          </a:p>
        </p:txBody>
      </p:sp>
    </p:spTree>
    <p:extLst>
      <p:ext uri="{BB962C8B-B14F-4D97-AF65-F5344CB8AC3E}">
        <p14:creationId xmlns:p14="http://schemas.microsoft.com/office/powerpoint/2010/main" val="2960643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Innovation and Entrepreneurship</a:t>
            </a:r>
            <a:endParaRPr lang="en-IN" sz="3200" b="1" dirty="0">
              <a:solidFill>
                <a:schemeClr val="accent5">
                  <a:lumMod val="75000"/>
                </a:schemeClr>
              </a:solidFill>
            </a:endParaRPr>
          </a:p>
        </p:txBody>
      </p:sp>
      <p:sp>
        <p:nvSpPr>
          <p:cNvPr id="3" name="Content Placeholder 2"/>
          <p:cNvSpPr>
            <a:spLocks noGrp="1"/>
          </p:cNvSpPr>
          <p:nvPr>
            <p:ph sz="half" idx="1"/>
          </p:nvPr>
        </p:nvSpPr>
        <p:spPr>
          <a:xfrm>
            <a:off x="468549" y="1538076"/>
            <a:ext cx="5181600" cy="4351338"/>
          </a:xfrm>
        </p:spPr>
        <p:txBody>
          <a:bodyPr/>
          <a:lstStyle/>
          <a:p>
            <a:r>
              <a:rPr lang="en-US" b="1" dirty="0">
                <a:solidFill>
                  <a:schemeClr val="accent5">
                    <a:lumMod val="50000"/>
                  </a:schemeClr>
                </a:solidFill>
              </a:rPr>
              <a:t>Entrepreneurial effort is essential to translate an illuminated idea into a validated, realistic, meaningful, and useful technology/product/ process/service.</a:t>
            </a:r>
          </a:p>
          <a:p>
            <a:r>
              <a:rPr lang="en-US" b="1" dirty="0">
                <a:solidFill>
                  <a:schemeClr val="accent5">
                    <a:lumMod val="50000"/>
                  </a:schemeClr>
                </a:solidFill>
              </a:rPr>
              <a:t>This process is often tedious and requires perseverance and commitment. </a:t>
            </a:r>
            <a:endParaRPr lang="en-IN" b="1" dirty="0">
              <a:solidFill>
                <a:schemeClr val="accent5">
                  <a:lumMod val="50000"/>
                </a:schemeClr>
              </a:solidFill>
            </a:endParaRPr>
          </a:p>
        </p:txBody>
      </p:sp>
      <p:sp>
        <p:nvSpPr>
          <p:cNvPr id="4" name="Content Placeholder 3"/>
          <p:cNvSpPr>
            <a:spLocks noGrp="1"/>
          </p:cNvSpPr>
          <p:nvPr>
            <p:ph sz="half" idx="2"/>
          </p:nvPr>
        </p:nvSpPr>
        <p:spPr>
          <a:xfrm>
            <a:off x="5053519" y="1538076"/>
            <a:ext cx="5181600" cy="4351338"/>
          </a:xfrm>
        </p:spPr>
        <p:txBody>
          <a:bodyPr/>
          <a:lstStyle/>
          <a:p>
            <a:r>
              <a:rPr lang="en-US" b="1" dirty="0">
                <a:solidFill>
                  <a:schemeClr val="accent5">
                    <a:lumMod val="50000"/>
                  </a:schemeClr>
                </a:solidFill>
              </a:rPr>
              <a:t>Many ideas fall by the wayside.</a:t>
            </a:r>
          </a:p>
          <a:p>
            <a:r>
              <a:rPr lang="en-US" b="1" dirty="0">
                <a:solidFill>
                  <a:schemeClr val="accent5">
                    <a:lumMod val="50000"/>
                  </a:schemeClr>
                </a:solidFill>
              </a:rPr>
              <a:t>Very often aspiring entrepreneurs come to realize that someone somewhere has already filed a patent on the technology that has been assiduously developed with </a:t>
            </a:r>
            <a:r>
              <a:rPr lang="en-US" b="1" dirty="0" smtClean="0">
                <a:solidFill>
                  <a:schemeClr val="accent5">
                    <a:lumMod val="50000"/>
                  </a:schemeClr>
                </a:solidFill>
              </a:rPr>
              <a:t> </a:t>
            </a:r>
            <a:r>
              <a:rPr lang="en-US" b="1" dirty="0">
                <a:solidFill>
                  <a:schemeClr val="accent5">
                    <a:lumMod val="50000"/>
                  </a:schemeClr>
                </a:solidFill>
              </a:rPr>
              <a:t>much of efforts, time, and resources.</a:t>
            </a:r>
            <a:endParaRPr lang="en-IN" b="1" dirty="0">
              <a:solidFill>
                <a:schemeClr val="accent5">
                  <a:lumMod val="50000"/>
                </a:schemeClr>
              </a:solidFill>
            </a:endParaRPr>
          </a:p>
        </p:txBody>
      </p:sp>
    </p:spTree>
    <p:extLst>
      <p:ext uri="{BB962C8B-B14F-4D97-AF65-F5344CB8AC3E}">
        <p14:creationId xmlns:p14="http://schemas.microsoft.com/office/powerpoint/2010/main" val="17263902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endParaRPr lang="en-IN" sz="3200" b="1">
              <a:solidFill>
                <a:schemeClr val="accent5">
                  <a:lumMod val="75000"/>
                </a:schemeClr>
              </a:solidFill>
            </a:endParaRPr>
          </a:p>
        </p:txBody>
      </p:sp>
      <p:sp>
        <p:nvSpPr>
          <p:cNvPr id="3" name="Content Placeholder 2"/>
          <p:cNvSpPr>
            <a:spLocks noGrp="1"/>
          </p:cNvSpPr>
          <p:nvPr>
            <p:ph sz="half" idx="1"/>
          </p:nvPr>
        </p:nvSpPr>
        <p:spPr>
          <a:xfrm>
            <a:off x="838200" y="1825625"/>
            <a:ext cx="9851136" cy="3139567"/>
          </a:xfrm>
        </p:spPr>
        <p:txBody>
          <a:bodyPr/>
          <a:lstStyle/>
          <a:p>
            <a:r>
              <a:rPr lang="en-US" b="1" smtClean="0">
                <a:solidFill>
                  <a:schemeClr val="accent5">
                    <a:lumMod val="50000"/>
                  </a:schemeClr>
                </a:solidFill>
              </a:rPr>
              <a:t>The </a:t>
            </a:r>
            <a:r>
              <a:rPr lang="en-US" b="1" dirty="0">
                <a:solidFill>
                  <a:schemeClr val="accent5">
                    <a:lumMod val="50000"/>
                  </a:schemeClr>
                </a:solidFill>
              </a:rPr>
              <a:t>right brain skills are crucial for creative vision.</a:t>
            </a:r>
          </a:p>
          <a:p>
            <a:r>
              <a:rPr lang="en-US" b="1" dirty="0">
                <a:solidFill>
                  <a:schemeClr val="accent5">
                    <a:lumMod val="50000"/>
                  </a:schemeClr>
                </a:solidFill>
              </a:rPr>
              <a:t>But innovation does not occur until left-brain rationalization takes place.</a:t>
            </a:r>
            <a:endParaRPr lang="en-IN" b="1" dirty="0">
              <a:solidFill>
                <a:schemeClr val="accent5">
                  <a:lumMod val="50000"/>
                </a:schemeClr>
              </a:solidFill>
            </a:endParaRPr>
          </a:p>
        </p:txBody>
      </p:sp>
    </p:spTree>
    <p:extLst>
      <p:ext uri="{BB962C8B-B14F-4D97-AF65-F5344CB8AC3E}">
        <p14:creationId xmlns:p14="http://schemas.microsoft.com/office/powerpoint/2010/main" val="41325090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523" y="827349"/>
            <a:ext cx="10515600" cy="1325563"/>
          </a:xfrm>
        </p:spPr>
        <p:txBody>
          <a:bodyPr/>
          <a:lstStyle/>
          <a:p>
            <a:pPr algn="ctr"/>
            <a:r>
              <a:rPr lang="en-US" dirty="0"/>
              <a:t>Design-Driven Innovation</a:t>
            </a:r>
            <a:endParaRPr lang="en-IN" dirty="0"/>
          </a:p>
        </p:txBody>
      </p:sp>
      <p:sp>
        <p:nvSpPr>
          <p:cNvPr id="3" name="Content Placeholder 2"/>
          <p:cNvSpPr>
            <a:spLocks noGrp="1"/>
          </p:cNvSpPr>
          <p:nvPr>
            <p:ph idx="1"/>
          </p:nvPr>
        </p:nvSpPr>
        <p:spPr>
          <a:xfrm>
            <a:off x="436756" y="2152912"/>
            <a:ext cx="10515600" cy="2932044"/>
          </a:xfrm>
        </p:spPr>
        <p:txBody>
          <a:bodyPr/>
          <a:lstStyle/>
          <a:p>
            <a:pPr marL="0" indent="0" algn="ctr">
              <a:buNone/>
            </a:pPr>
            <a:r>
              <a:rPr lang="en-US" dirty="0"/>
              <a:t>Design-driven innovation aims to produce products that are useful and meaningful to customers</a:t>
            </a:r>
            <a:r>
              <a:rPr lang="en-US" dirty="0" smtClean="0"/>
              <a:t>.</a:t>
            </a:r>
          </a:p>
          <a:p>
            <a:pPr marL="0" indent="0" algn="ctr">
              <a:buNone/>
            </a:pPr>
            <a:r>
              <a:rPr lang="en-US" dirty="0" smtClean="0"/>
              <a:t>It is about introducing new meaning in a product or service that gives customers unique experience </a:t>
            </a:r>
            <a:r>
              <a:rPr lang="en-IN" dirty="0" smtClean="0"/>
              <a:t>and unique sense of wellbeing</a:t>
            </a:r>
            <a:endParaRPr lang="en-IN" dirty="0"/>
          </a:p>
        </p:txBody>
      </p:sp>
    </p:spTree>
    <p:extLst>
      <p:ext uri="{BB962C8B-B14F-4D97-AF65-F5344CB8AC3E}">
        <p14:creationId xmlns:p14="http://schemas.microsoft.com/office/powerpoint/2010/main" val="22416810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Meaning (Experience) in a Product</a:t>
            </a:r>
            <a:endParaRPr lang="en-US" dirty="0"/>
          </a:p>
        </p:txBody>
      </p:sp>
      <p:sp>
        <p:nvSpPr>
          <p:cNvPr id="3" name="Text Placeholder 2"/>
          <p:cNvSpPr>
            <a:spLocks noGrp="1"/>
          </p:cNvSpPr>
          <p:nvPr>
            <p:ph type="body" idx="1"/>
          </p:nvPr>
        </p:nvSpPr>
        <p:spPr/>
        <p:txBody>
          <a:bodyPr/>
          <a:lstStyle/>
          <a:p>
            <a:pPr marL="114300" indent="0" algn="ctr">
              <a:buNone/>
            </a:pPr>
            <a:r>
              <a:rPr lang="en-IN" dirty="0"/>
              <a:t>The meanings that a product or service might have for its users include the memories it invokes, the extent and quality of interaction and enjoyment.</a:t>
            </a:r>
            <a:endParaRPr lang="en-US" dirty="0"/>
          </a:p>
        </p:txBody>
      </p:sp>
    </p:spTree>
    <p:extLst>
      <p:ext uri="{BB962C8B-B14F-4D97-AF65-F5344CB8AC3E}">
        <p14:creationId xmlns:p14="http://schemas.microsoft.com/office/powerpoint/2010/main" val="6143813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405" y="350628"/>
            <a:ext cx="11158728" cy="1325563"/>
          </a:xfrm>
        </p:spPr>
        <p:txBody>
          <a:bodyPr>
            <a:normAutofit/>
          </a:bodyPr>
          <a:lstStyle/>
          <a:p>
            <a:r>
              <a:rPr lang="en-IN" dirty="0" smtClean="0"/>
              <a:t>Add Meaning to Product through Design</a:t>
            </a:r>
            <a:br>
              <a:rPr lang="en-IN" dirty="0" smtClean="0"/>
            </a:br>
            <a:r>
              <a:rPr lang="en-IN" sz="2400" dirty="0" smtClean="0">
                <a:solidFill>
                  <a:schemeClr val="tx1">
                    <a:lumMod val="75000"/>
                    <a:lumOff val="25000"/>
                  </a:schemeClr>
                </a:solidFill>
              </a:rPr>
              <a:t>Gain sustainable </a:t>
            </a:r>
            <a:r>
              <a:rPr lang="en-IN" sz="2400" dirty="0">
                <a:solidFill>
                  <a:schemeClr val="tx1">
                    <a:lumMod val="75000"/>
                    <a:lumOff val="25000"/>
                  </a:schemeClr>
                </a:solidFill>
              </a:rPr>
              <a:t>competitive advantage by giving customers unique experience </a:t>
            </a:r>
            <a:endParaRPr lang="en-US" sz="2400" dirty="0">
              <a:solidFill>
                <a:schemeClr val="tx1">
                  <a:lumMod val="75000"/>
                  <a:lumOff val="25000"/>
                </a:schemeClr>
              </a:solidFill>
            </a:endParaRPr>
          </a:p>
        </p:txBody>
      </p:sp>
      <p:sp>
        <p:nvSpPr>
          <p:cNvPr id="3" name="Content Placeholder 2"/>
          <p:cNvSpPr>
            <a:spLocks noGrp="1"/>
          </p:cNvSpPr>
          <p:nvPr>
            <p:ph idx="1"/>
          </p:nvPr>
        </p:nvSpPr>
        <p:spPr>
          <a:xfrm>
            <a:off x="0" y="1497772"/>
            <a:ext cx="10515600" cy="3128200"/>
          </a:xfrm>
        </p:spPr>
        <p:txBody>
          <a:bodyPr/>
          <a:lstStyle/>
          <a:p>
            <a:pPr algn="just"/>
            <a:r>
              <a:rPr lang="en-IN" dirty="0"/>
              <a:t>Technological innovations are important for business success. But capability to innovate meaning can add unique value that is difficult to emulate. </a:t>
            </a:r>
          </a:p>
          <a:p>
            <a:pPr algn="just"/>
            <a:r>
              <a:rPr lang="en-IN" dirty="0"/>
              <a:t>Recent evidence is testimony that companies who are successful in packaging meaning in their offerings could create and maintain competitive advantage and brand </a:t>
            </a:r>
            <a:r>
              <a:rPr lang="en-IN" dirty="0" smtClean="0"/>
              <a:t>value </a:t>
            </a:r>
            <a:r>
              <a:rPr lang="en-IN" dirty="0"/>
              <a:t>over a long period of time.</a:t>
            </a:r>
            <a:endParaRPr lang="en-US" dirty="0"/>
          </a:p>
        </p:txBody>
      </p:sp>
    </p:spTree>
    <p:extLst>
      <p:ext uri="{BB962C8B-B14F-4D97-AF65-F5344CB8AC3E}">
        <p14:creationId xmlns:p14="http://schemas.microsoft.com/office/powerpoint/2010/main" val="513612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575436"/>
            <a:ext cx="11651671" cy="549275"/>
          </a:xfrm>
          <a:noFill/>
        </p:spPr>
        <p:style>
          <a:lnRef idx="1">
            <a:schemeClr val="accent1"/>
          </a:lnRef>
          <a:fillRef idx="2">
            <a:schemeClr val="accent1"/>
          </a:fillRef>
          <a:effectRef idx="1">
            <a:schemeClr val="accent1"/>
          </a:effectRef>
          <a:fontRef idx="minor">
            <a:schemeClr val="dk1"/>
          </a:fontRef>
        </p:style>
        <p:txBody>
          <a:bodyPr>
            <a:normAutofit/>
          </a:bodyPr>
          <a:lstStyle/>
          <a:p>
            <a:r>
              <a:rPr lang="en-IN" dirty="0"/>
              <a:t>Meaning in a product or service</a:t>
            </a:r>
            <a:endParaRPr lang="en-US" dirty="0"/>
          </a:p>
        </p:txBody>
      </p:sp>
      <p:sp>
        <p:nvSpPr>
          <p:cNvPr id="3" name="Content Placeholder 2"/>
          <p:cNvSpPr>
            <a:spLocks noGrp="1"/>
          </p:cNvSpPr>
          <p:nvPr>
            <p:ph idx="1"/>
          </p:nvPr>
        </p:nvSpPr>
        <p:spPr>
          <a:xfrm>
            <a:off x="221675" y="1124711"/>
            <a:ext cx="10148960" cy="4636009"/>
          </a:xfrm>
          <a:noFill/>
          <a:ln>
            <a:noFill/>
          </a:ln>
        </p:spPr>
        <p:style>
          <a:lnRef idx="2">
            <a:schemeClr val="accent1"/>
          </a:lnRef>
          <a:fillRef idx="1">
            <a:schemeClr val="lt1"/>
          </a:fillRef>
          <a:effectRef idx="0">
            <a:schemeClr val="accent1"/>
          </a:effectRef>
          <a:fontRef idx="minor">
            <a:schemeClr val="dk1"/>
          </a:fontRef>
        </p:style>
        <p:txBody>
          <a:bodyPr>
            <a:normAutofit/>
          </a:bodyPr>
          <a:lstStyle/>
          <a:p>
            <a:r>
              <a:rPr lang="en-IN" dirty="0"/>
              <a:t>The alternate path to innovation (alternative to the linear path) aims to discover not how things work, but why we need things. It gives customers something more meaningful—something they can love. </a:t>
            </a:r>
          </a:p>
          <a:p>
            <a:r>
              <a:rPr lang="en-US" dirty="0"/>
              <a:t>Roberto </a:t>
            </a:r>
            <a:r>
              <a:rPr lang="en-IN" dirty="0" err="1"/>
              <a:t>Verganti</a:t>
            </a:r>
            <a:r>
              <a:rPr lang="en-IN" dirty="0"/>
              <a:t> describes the work of companies, including Nest Labs, Apple, Yankee Candle, and Philips Healthcare, that have created successful businesses by doing just this. </a:t>
            </a:r>
          </a:p>
          <a:p>
            <a:r>
              <a:rPr lang="en-IN" dirty="0"/>
              <a:t>Radically innovate the meaning of products and propose new reasons to buy them so that customers buy them repeatedly.</a:t>
            </a:r>
            <a:endParaRPr lang="en-US" dirty="0"/>
          </a:p>
        </p:txBody>
      </p:sp>
      <p:sp>
        <p:nvSpPr>
          <p:cNvPr id="4" name="Rectangle 3"/>
          <p:cNvSpPr/>
          <p:nvPr/>
        </p:nvSpPr>
        <p:spPr>
          <a:xfrm>
            <a:off x="748048" y="6211669"/>
            <a:ext cx="11125297"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IN" dirty="0"/>
              <a:t>Reference: Design-driven Innovation: Changing the Rules of Competition by Radically Innovating what Things Mean</a:t>
            </a:r>
          </a:p>
          <a:p>
            <a:r>
              <a:rPr lang="en-IN" dirty="0"/>
              <a:t>Book by Roberto </a:t>
            </a:r>
            <a:r>
              <a:rPr lang="en-IN" dirty="0" err="1"/>
              <a:t>Verganti</a:t>
            </a:r>
            <a:endParaRPr lang="en-US" dirty="0"/>
          </a:p>
        </p:txBody>
      </p:sp>
    </p:spTree>
    <p:extLst>
      <p:ext uri="{BB962C8B-B14F-4D97-AF65-F5344CB8AC3E}">
        <p14:creationId xmlns:p14="http://schemas.microsoft.com/office/powerpoint/2010/main" val="14754738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Radical innovation of meanings and the creation of business classics</a:t>
            </a:r>
            <a:endParaRPr lang="en-US" dirty="0"/>
          </a:p>
        </p:txBody>
      </p:sp>
      <p:pic>
        <p:nvPicPr>
          <p:cNvPr id="3" name="Picture 2"/>
          <p:cNvPicPr>
            <a:picLocks noChangeAspect="1"/>
          </p:cNvPicPr>
          <p:nvPr/>
        </p:nvPicPr>
        <p:blipFill>
          <a:blip r:embed="rId2"/>
          <a:stretch>
            <a:fillRect/>
          </a:stretch>
        </p:blipFill>
        <p:spPr>
          <a:xfrm>
            <a:off x="761844" y="1531278"/>
            <a:ext cx="7303854" cy="4222541"/>
          </a:xfrm>
          <a:prstGeom prst="rect">
            <a:avLst/>
          </a:prstGeom>
        </p:spPr>
      </p:pic>
      <p:sp>
        <p:nvSpPr>
          <p:cNvPr id="4" name="TextBox 3"/>
          <p:cNvSpPr txBox="1"/>
          <p:nvPr/>
        </p:nvSpPr>
        <p:spPr>
          <a:xfrm>
            <a:off x="5476357" y="1690688"/>
            <a:ext cx="5257800" cy="2308324"/>
          </a:xfrm>
          <a:prstGeom prst="rect">
            <a:avLst/>
          </a:prstGeom>
          <a:solidFill>
            <a:schemeClr val="accent1">
              <a:lumMod val="20000"/>
              <a:lumOff val="80000"/>
            </a:schemeClr>
          </a:solidFill>
        </p:spPr>
        <p:txBody>
          <a:bodyPr wrap="square" rtlCol="0">
            <a:spAutoFit/>
          </a:bodyPr>
          <a:lstStyle/>
          <a:p>
            <a:r>
              <a:rPr lang="en-IN" sz="2400" b="1" dirty="0"/>
              <a:t>The image demonstrate how incorporation of meaning (shown as Business classic) leads to enormous rise in sales volume and life of the product over a long period of time.</a:t>
            </a:r>
            <a:endParaRPr lang="en-US" sz="2400" b="1" dirty="0"/>
          </a:p>
        </p:txBody>
      </p:sp>
      <p:sp>
        <p:nvSpPr>
          <p:cNvPr id="5" name="TextBox 4"/>
          <p:cNvSpPr txBox="1"/>
          <p:nvPr/>
        </p:nvSpPr>
        <p:spPr>
          <a:xfrm>
            <a:off x="4675939" y="5695691"/>
            <a:ext cx="4802599" cy="307777"/>
          </a:xfrm>
          <a:prstGeom prst="rect">
            <a:avLst/>
          </a:prstGeom>
          <a:solidFill>
            <a:schemeClr val="accent1">
              <a:lumMod val="20000"/>
              <a:lumOff val="80000"/>
            </a:schemeClr>
          </a:solidFill>
        </p:spPr>
        <p:txBody>
          <a:bodyPr wrap="square" rtlCol="0">
            <a:spAutoFit/>
          </a:bodyPr>
          <a:lstStyle/>
          <a:p>
            <a:r>
              <a:rPr lang="en-US" dirty="0"/>
              <a:t>Source: Design-Driven Innovation - by Roberto </a:t>
            </a:r>
            <a:r>
              <a:rPr lang="en-IN" dirty="0" err="1"/>
              <a:t>Verganti</a:t>
            </a:r>
            <a:r>
              <a:rPr lang="en-IN" dirty="0"/>
              <a:t> </a:t>
            </a:r>
          </a:p>
        </p:txBody>
      </p:sp>
      <p:sp>
        <p:nvSpPr>
          <p:cNvPr id="6" name="Right Arrow 5"/>
          <p:cNvSpPr/>
          <p:nvPr/>
        </p:nvSpPr>
        <p:spPr>
          <a:xfrm>
            <a:off x="1051911" y="1596631"/>
            <a:ext cx="4192621" cy="842763"/>
          </a:xfrm>
          <a:prstGeom prst="rightArrow">
            <a:avLst>
              <a:gd name="adj1" fmla="val 50000"/>
              <a:gd name="adj2" fmla="val 61905"/>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271237" y="1692151"/>
            <a:ext cx="4241260" cy="461665"/>
          </a:xfrm>
          <a:prstGeom prst="rect">
            <a:avLst/>
          </a:prstGeom>
          <a:noFill/>
        </p:spPr>
        <p:txBody>
          <a:bodyPr wrap="square" rtlCol="0">
            <a:spAutoFit/>
          </a:bodyPr>
          <a:lstStyle/>
          <a:p>
            <a:r>
              <a:rPr lang="en-US" sz="2400" b="1" dirty="0">
                <a:solidFill>
                  <a:schemeClr val="bg1"/>
                </a:solidFill>
              </a:rPr>
              <a:t>Value of meaning</a:t>
            </a:r>
            <a:endParaRPr lang="en-IN" sz="2400" b="1" dirty="0">
              <a:solidFill>
                <a:schemeClr val="bg1"/>
              </a:solidFill>
            </a:endParaRPr>
          </a:p>
        </p:txBody>
      </p:sp>
      <p:sp>
        <p:nvSpPr>
          <p:cNvPr id="8" name="Right Arrow 7"/>
          <p:cNvSpPr/>
          <p:nvPr/>
        </p:nvSpPr>
        <p:spPr>
          <a:xfrm>
            <a:off x="1040860" y="2145571"/>
            <a:ext cx="1650582" cy="751910"/>
          </a:xfrm>
          <a:prstGeom prst="rightArrow">
            <a:avLst>
              <a:gd name="adj1" fmla="val 50000"/>
              <a:gd name="adj2" fmla="val 61905"/>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992221" y="2345336"/>
            <a:ext cx="4241260" cy="307777"/>
          </a:xfrm>
          <a:prstGeom prst="rect">
            <a:avLst/>
          </a:prstGeom>
          <a:noFill/>
        </p:spPr>
        <p:txBody>
          <a:bodyPr wrap="square" rtlCol="0">
            <a:spAutoFit/>
          </a:bodyPr>
          <a:lstStyle/>
          <a:p>
            <a:r>
              <a:rPr lang="en-US" sz="1400" b="1" dirty="0">
                <a:solidFill>
                  <a:schemeClr val="bg1"/>
                </a:solidFill>
              </a:rPr>
              <a:t>Value of Function</a:t>
            </a:r>
            <a:endParaRPr lang="en-IN" sz="1400" b="1" dirty="0">
              <a:solidFill>
                <a:schemeClr val="bg1"/>
              </a:solidFill>
            </a:endParaRPr>
          </a:p>
        </p:txBody>
      </p:sp>
      <p:sp>
        <p:nvSpPr>
          <p:cNvPr id="10" name="Freeform 9"/>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890500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Design and Designers’ Sensibilities</a:t>
            </a:r>
            <a:endParaRPr lang="en-US" dirty="0"/>
          </a:p>
        </p:txBody>
      </p:sp>
      <p:sp>
        <p:nvSpPr>
          <p:cNvPr id="3" name="Text Placeholder 2"/>
          <p:cNvSpPr>
            <a:spLocks noGrp="1"/>
          </p:cNvSpPr>
          <p:nvPr>
            <p:ph type="body" idx="1"/>
          </p:nvPr>
        </p:nvSpPr>
        <p:spPr>
          <a:xfrm>
            <a:off x="601397" y="1379943"/>
            <a:ext cx="10515600" cy="4351338"/>
          </a:xfrm>
        </p:spPr>
        <p:txBody>
          <a:bodyPr/>
          <a:lstStyle/>
          <a:p>
            <a:pPr marL="114300" indent="0">
              <a:buNone/>
            </a:pPr>
            <a:r>
              <a:rPr lang="en-IN" dirty="0"/>
              <a:t>Design is an art of creating beautiful, elegant, and innovative solutions </a:t>
            </a:r>
            <a:r>
              <a:rPr lang="en-IN" dirty="0" smtClean="0"/>
              <a:t>those </a:t>
            </a:r>
            <a:r>
              <a:rPr lang="en-IN" dirty="0"/>
              <a:t>meet (or exceed) customers’ aspirations</a:t>
            </a:r>
            <a:r>
              <a:rPr lang="en-IN" dirty="0" smtClean="0"/>
              <a:t>.</a:t>
            </a:r>
          </a:p>
          <a:p>
            <a:pPr marL="114300" indent="0">
              <a:buNone/>
            </a:pPr>
            <a:r>
              <a:rPr lang="en-IN" dirty="0"/>
              <a:t>Sensibility refers to complex feelings such as amenity, pleasantness, comfort, pleasure, and so forth, which are often experienced in the use of objects. </a:t>
            </a:r>
            <a:endParaRPr lang="en-IN" dirty="0" smtClean="0"/>
          </a:p>
          <a:p>
            <a:pPr marL="114300" indent="0">
              <a:buNone/>
            </a:pPr>
            <a:r>
              <a:rPr lang="en-IN" dirty="0"/>
              <a:t>The senses of vision, hearing, smell, touch, and </a:t>
            </a:r>
            <a:r>
              <a:rPr lang="en-IN" dirty="0" smtClean="0"/>
              <a:t>taste.</a:t>
            </a:r>
          </a:p>
          <a:p>
            <a:pPr marL="114300" indent="0">
              <a:buNone/>
            </a:pPr>
            <a:r>
              <a:rPr lang="en-IN" dirty="0" smtClean="0"/>
              <a:t>Sensation </a:t>
            </a:r>
            <a:r>
              <a:rPr lang="en-IN" dirty="0"/>
              <a:t>and perception </a:t>
            </a:r>
            <a:r>
              <a:rPr lang="en-IN" dirty="0" smtClean="0"/>
              <a:t>that generate </a:t>
            </a:r>
            <a:r>
              <a:rPr lang="en-IN" dirty="0"/>
              <a:t>the capacity of emotional, rational, ethical, artistic, literal, social, and cultural </a:t>
            </a:r>
            <a:r>
              <a:rPr lang="en-IN" dirty="0" smtClean="0"/>
              <a:t/>
            </a:r>
            <a:br>
              <a:rPr lang="en-IN" dirty="0" smtClean="0"/>
            </a:br>
            <a:r>
              <a:rPr lang="en-IN" dirty="0" smtClean="0"/>
              <a:t>understanding</a:t>
            </a:r>
            <a:r>
              <a:rPr lang="en-IN" dirty="0"/>
              <a:t>, called ‘sensibility.’ </a:t>
            </a:r>
            <a:endParaRPr lang="en-US" dirty="0"/>
          </a:p>
        </p:txBody>
      </p:sp>
    </p:spTree>
    <p:extLst>
      <p:ext uri="{BB962C8B-B14F-4D97-AF65-F5344CB8AC3E}">
        <p14:creationId xmlns:p14="http://schemas.microsoft.com/office/powerpoint/2010/main" val="3476060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srcRect r="20096" b="17306"/>
          <a:stretch/>
        </p:blipFill>
        <p:spPr>
          <a:xfrm>
            <a:off x="648304" y="139092"/>
            <a:ext cx="8705903" cy="5631088"/>
          </a:xfrm>
          <a:prstGeom prst="rect">
            <a:avLst/>
          </a:prstGeom>
        </p:spPr>
      </p:pic>
      <p:sp>
        <p:nvSpPr>
          <p:cNvPr id="6" name="TextBox 5"/>
          <p:cNvSpPr txBox="1"/>
          <p:nvPr/>
        </p:nvSpPr>
        <p:spPr>
          <a:xfrm>
            <a:off x="6456217" y="3592568"/>
            <a:ext cx="2403765" cy="563796"/>
          </a:xfrm>
          <a:prstGeom prst="rect">
            <a:avLst/>
          </a:prstGeom>
          <a:noFill/>
        </p:spPr>
        <p:txBody>
          <a:bodyPr wrap="square" rtlCol="0">
            <a:prstTxWarp prst="textInflate">
              <a:avLst/>
            </a:prstTxWarp>
            <a:spAutoFit/>
          </a:bodyPr>
          <a:lstStyle/>
          <a:p>
            <a:r>
              <a:rPr lang="en-IN" sz="2800" b="1" dirty="0"/>
              <a:t>Yankee Candle</a:t>
            </a:r>
            <a:endParaRPr lang="en-US" sz="2800" b="1" dirty="0"/>
          </a:p>
        </p:txBody>
      </p:sp>
      <p:sp>
        <p:nvSpPr>
          <p:cNvPr id="8" name="Flowchart: Stored Data 7"/>
          <p:cNvSpPr/>
          <p:nvPr/>
        </p:nvSpPr>
        <p:spPr>
          <a:xfrm rot="20185373">
            <a:off x="4316587" y="4711893"/>
            <a:ext cx="2408904" cy="600517"/>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Callout 9"/>
          <p:cNvSpPr/>
          <p:nvPr/>
        </p:nvSpPr>
        <p:spPr>
          <a:xfrm>
            <a:off x="4710545" y="1916647"/>
            <a:ext cx="1108364" cy="525469"/>
          </a:xfrm>
          <a:prstGeom prst="wedgeEllipseCallout">
            <a:avLst>
              <a:gd name="adj1" fmla="val 117917"/>
              <a:gd name="adj2" fmla="val 115232"/>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nut 4"/>
          <p:cNvSpPr/>
          <p:nvPr/>
        </p:nvSpPr>
        <p:spPr>
          <a:xfrm>
            <a:off x="6255834" y="2442116"/>
            <a:ext cx="2732050" cy="2821260"/>
          </a:xfrm>
          <a:prstGeom prst="donut">
            <a:avLst>
              <a:gd name="adj" fmla="val 8623"/>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16-Point Star 10"/>
          <p:cNvSpPr/>
          <p:nvPr/>
        </p:nvSpPr>
        <p:spPr>
          <a:xfrm>
            <a:off x="4873085" y="2380120"/>
            <a:ext cx="1295907" cy="1163781"/>
          </a:xfrm>
          <a:prstGeom prst="star16">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745045" y="4255197"/>
            <a:ext cx="1854206" cy="369332"/>
          </a:xfrm>
          <a:prstGeom prst="rect">
            <a:avLst/>
          </a:prstGeom>
          <a:noFill/>
        </p:spPr>
        <p:txBody>
          <a:bodyPr wrap="square" rtlCol="0">
            <a:prstTxWarp prst="textInflate">
              <a:avLst/>
            </a:prstTxWarp>
            <a:spAutoFit/>
            <a:scene3d>
              <a:camera prst="orthographicFront"/>
              <a:lightRig rig="soft" dir="t">
                <a:rot lat="0" lon="0" rev="15600000"/>
              </a:lightRig>
            </a:scene3d>
            <a:sp3d extrusionH="57150" prstMaterial="softEdge">
              <a:bevelT w="25400" h="38100"/>
            </a:sp3d>
          </a:bodyPr>
          <a:lstStyle/>
          <a:p>
            <a:r>
              <a:rPr lang="en-US" b="1" dirty="0">
                <a:ln/>
                <a:solidFill>
                  <a:srgbClr val="C00000"/>
                </a:solidFill>
              </a:rPr>
              <a:t>Price: ₹20,006.00</a:t>
            </a:r>
            <a:endParaRPr lang="en-IN" b="1" dirty="0">
              <a:ln/>
              <a:solidFill>
                <a:srgbClr val="C00000"/>
              </a:solidFill>
            </a:endParaRPr>
          </a:p>
        </p:txBody>
      </p:sp>
    </p:spTree>
    <p:extLst>
      <p:ext uri="{BB962C8B-B14F-4D97-AF65-F5344CB8AC3E}">
        <p14:creationId xmlns:p14="http://schemas.microsoft.com/office/powerpoint/2010/main" val="1371227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773" y="51062"/>
            <a:ext cx="10515600" cy="1325563"/>
          </a:xfrm>
        </p:spPr>
        <p:txBody>
          <a:bodyPr/>
          <a:lstStyle/>
          <a:p>
            <a:r>
              <a:rPr lang="en-IN" dirty="0"/>
              <a:t>The </a:t>
            </a:r>
            <a:r>
              <a:rPr lang="en-IN" dirty="0" err="1"/>
              <a:t>Alessi</a:t>
            </a:r>
            <a:r>
              <a:rPr lang="en-IN" dirty="0"/>
              <a:t> Bird Kettle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95453" y="649224"/>
            <a:ext cx="3288250" cy="3288250"/>
          </a:xfrm>
        </p:spPr>
      </p:pic>
      <p:sp>
        <p:nvSpPr>
          <p:cNvPr id="5" name="TextBox 4"/>
          <p:cNvSpPr txBox="1"/>
          <p:nvPr/>
        </p:nvSpPr>
        <p:spPr>
          <a:xfrm>
            <a:off x="240897" y="977232"/>
            <a:ext cx="7849149" cy="3970318"/>
          </a:xfrm>
          <a:prstGeom prst="rect">
            <a:avLst/>
          </a:prstGeom>
          <a:noFill/>
        </p:spPr>
        <p:txBody>
          <a:bodyPr wrap="square" rtlCol="0">
            <a:spAutoFit/>
          </a:bodyPr>
          <a:lstStyle/>
          <a:p>
            <a:pPr marL="457200" indent="-457200">
              <a:buFont typeface="Arial" panose="020B0604020202020204" pitchFamily="34" charset="0"/>
              <a:buChar char="•"/>
            </a:pPr>
            <a:r>
              <a:rPr lang="en-US" sz="2800" b="1" dirty="0"/>
              <a:t>Featuring the bird that sings when the water is boiling.</a:t>
            </a:r>
          </a:p>
          <a:p>
            <a:pPr marL="457200" indent="-457200">
              <a:buFont typeface="Arial" panose="020B0604020202020204" pitchFamily="34" charset="0"/>
              <a:buChar char="•"/>
            </a:pPr>
            <a:r>
              <a:rPr lang="en-US" sz="2800" b="1" dirty="0"/>
              <a:t>It has transformed the breakfast experience in many households by infusing an aura of originality, uniqueness and prestige. </a:t>
            </a:r>
          </a:p>
          <a:p>
            <a:pPr marL="457200" indent="-457200">
              <a:buFont typeface="Arial" panose="020B0604020202020204" pitchFamily="34" charset="0"/>
              <a:buChar char="•"/>
            </a:pPr>
            <a:r>
              <a:rPr lang="en-US" sz="2800" b="1" dirty="0"/>
              <a:t>Having sold millions of units, the </a:t>
            </a:r>
            <a:r>
              <a:rPr lang="en-US" sz="2800" b="1" dirty="0" err="1"/>
              <a:t>Alessi</a:t>
            </a:r>
            <a:r>
              <a:rPr lang="en-US" sz="2800" b="1" dirty="0"/>
              <a:t> 9093 kettle remains one of the Milan-based company’s most successful products to date. New meaning giving new experience.</a:t>
            </a:r>
          </a:p>
        </p:txBody>
      </p:sp>
    </p:spTree>
    <p:extLst>
      <p:ext uri="{BB962C8B-B14F-4D97-AF65-F5344CB8AC3E}">
        <p14:creationId xmlns:p14="http://schemas.microsoft.com/office/powerpoint/2010/main" val="12344789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838" y="348343"/>
            <a:ext cx="11384781" cy="1143000"/>
          </a:xfrm>
        </p:spPr>
        <p:txBody>
          <a:bodyPr>
            <a:normAutofit fontScale="90000"/>
          </a:bodyPr>
          <a:lstStyle/>
          <a:p>
            <a:r>
              <a:rPr lang="en-US" dirty="0"/>
              <a:t>Example: </a:t>
            </a:r>
            <a:r>
              <a:rPr lang="en-US" sz="4800" dirty="0"/>
              <a:t>Nintendo</a:t>
            </a:r>
            <a:r>
              <a:rPr lang="en-US" dirty="0"/>
              <a:t> introduced the </a:t>
            </a:r>
            <a:r>
              <a:rPr lang="en-US" sz="4800" dirty="0"/>
              <a:t>Wii</a:t>
            </a:r>
            <a:r>
              <a:rPr lang="en-US" dirty="0"/>
              <a:t> in 2006.</a:t>
            </a:r>
            <a:br>
              <a:rPr lang="en-US" dirty="0"/>
            </a:br>
            <a:endParaRPr lang="en-US" dirty="0"/>
          </a:p>
        </p:txBody>
      </p:sp>
      <p:sp>
        <p:nvSpPr>
          <p:cNvPr id="3" name="Content Placeholder 2"/>
          <p:cNvSpPr>
            <a:spLocks noGrp="1"/>
          </p:cNvSpPr>
          <p:nvPr>
            <p:ph idx="1"/>
          </p:nvPr>
        </p:nvSpPr>
        <p:spPr>
          <a:xfrm>
            <a:off x="472272" y="1085222"/>
            <a:ext cx="9365412" cy="5193037"/>
          </a:xfrm>
        </p:spPr>
        <p:txBody>
          <a:bodyPr>
            <a:normAutofit lnSpcReduction="10000"/>
          </a:bodyPr>
          <a:lstStyle/>
          <a:p>
            <a:pPr algn="just"/>
            <a:r>
              <a:rPr lang="en-US" dirty="0"/>
              <a:t>The gaming industry’s convention was that success of new consoles depended on more “power.” </a:t>
            </a:r>
          </a:p>
          <a:p>
            <a:pPr algn="just"/>
            <a:r>
              <a:rPr lang="en-US" dirty="0"/>
              <a:t>Nintendo, instead of following this model to compete with Sony and Microsoft, focused their intent on how many more people they can get to play games. </a:t>
            </a:r>
          </a:p>
          <a:p>
            <a:pPr algn="just"/>
            <a:r>
              <a:rPr lang="en-US" dirty="0"/>
              <a:t>Nintendo innovators developed the wireless Wii remote that anyone could use with gestures and spatial movement. </a:t>
            </a:r>
          </a:p>
          <a:p>
            <a:pPr algn="just"/>
            <a:r>
              <a:rPr lang="en-US" dirty="0"/>
              <a:t>Games were converted from being sedentary to being ultra-active.</a:t>
            </a:r>
          </a:p>
          <a:p>
            <a:r>
              <a:rPr lang="en-US" dirty="0"/>
              <a:t>Urban condo-dwellers, country ranchers, parents with </a:t>
            </a:r>
            <a:br>
              <a:rPr lang="en-US" dirty="0"/>
            </a:br>
            <a:r>
              <a:rPr lang="en-US" dirty="0"/>
              <a:t>children, and even grandparents started enjoying the Wii.</a:t>
            </a:r>
          </a:p>
        </p:txBody>
      </p:sp>
      <p:sp>
        <p:nvSpPr>
          <p:cNvPr id="4" name="AutoShape 1" descr="ms-local-stream://EpubReader_979BF3108F0B47DD97C0362DF20C4270/Content/OEBPS/images/19-1.jpg"/>
          <p:cNvSpPr>
            <a:spLocks noChangeAspect="1" noChangeArrowheads="1"/>
          </p:cNvSpPr>
          <p:nvPr/>
        </p:nvSpPr>
        <p:spPr bwMode="auto">
          <a:xfrm>
            <a:off x="152400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077547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Nintendo Wii</a:t>
            </a:r>
            <a:endParaRPr lang="en-US" dirty="0"/>
          </a:p>
        </p:txBody>
      </p:sp>
      <p:sp>
        <p:nvSpPr>
          <p:cNvPr id="3" name="Text Placeholder 2"/>
          <p:cNvSpPr>
            <a:spLocks noGrp="1"/>
          </p:cNvSpPr>
          <p:nvPr>
            <p:ph type="body" idx="1"/>
          </p:nvPr>
        </p:nvSpPr>
        <p:spPr>
          <a:xfrm>
            <a:off x="604025" y="1109413"/>
            <a:ext cx="6149200" cy="4020148"/>
          </a:xfrm>
        </p:spPr>
        <p:txBody>
          <a:bodyPr/>
          <a:lstStyle/>
          <a:p>
            <a:r>
              <a:rPr lang="en-IN" dirty="0" smtClean="0"/>
              <a:t>Game console makers strive to add more power.</a:t>
            </a:r>
          </a:p>
          <a:p>
            <a:r>
              <a:rPr lang="en-IN" dirty="0" smtClean="0"/>
              <a:t>Nintendo changed the game not by boosting power, but by introducing new meaning.</a:t>
            </a:r>
          </a:p>
          <a:p>
            <a:r>
              <a:rPr lang="en-IN" dirty="0" smtClean="0"/>
              <a:t>Game is no longer a sedentary and inactive process, but a community based work-out with all the entertainment elements.  </a:t>
            </a:r>
            <a:endParaRPr lang="en-US" dirty="0"/>
          </a:p>
        </p:txBody>
      </p:sp>
      <p:sp>
        <p:nvSpPr>
          <p:cNvPr id="4" name="Rectangle 3"/>
          <p:cNvSpPr/>
          <p:nvPr/>
        </p:nvSpPr>
        <p:spPr>
          <a:xfrm>
            <a:off x="219652" y="5129561"/>
            <a:ext cx="9698489" cy="461665"/>
          </a:xfrm>
          <a:prstGeom prst="rect">
            <a:avLst/>
          </a:prstGeom>
        </p:spPr>
        <p:txBody>
          <a:bodyPr wrap="none">
            <a:spAutoFit/>
          </a:bodyPr>
          <a:lstStyle/>
          <a:p>
            <a:r>
              <a:rPr lang="en-US" sz="2400" b="1" dirty="0" smtClean="0">
                <a:solidFill>
                  <a:srgbClr val="002060"/>
                </a:solidFill>
              </a:rPr>
              <a:t>Picture courtesy:   http</a:t>
            </a:r>
            <a:r>
              <a:rPr lang="en-US" sz="2400" b="1" dirty="0">
                <a:solidFill>
                  <a:srgbClr val="002060"/>
                </a:solidFill>
              </a:rPr>
              <a:t>://</a:t>
            </a:r>
            <a:r>
              <a:rPr lang="en-US" sz="2400" b="1" dirty="0" err="1">
                <a:solidFill>
                  <a:srgbClr val="002060"/>
                </a:solidFill>
              </a:rPr>
              <a:t>www.dashhacks.com</a:t>
            </a:r>
            <a:r>
              <a:rPr lang="en-US" sz="2400" b="1" dirty="0">
                <a:solidFill>
                  <a:srgbClr val="002060"/>
                </a:solidFill>
              </a:rPr>
              <a:t>/</a:t>
            </a:r>
            <a:r>
              <a:rPr lang="en-US" sz="2400" b="1" dirty="0" err="1">
                <a:solidFill>
                  <a:srgbClr val="002060"/>
                </a:solidFill>
              </a:rPr>
              <a:t>wii</a:t>
            </a:r>
            <a:r>
              <a:rPr lang="en-US" sz="2400" b="1" dirty="0">
                <a:solidFill>
                  <a:srgbClr val="002060"/>
                </a:solidFill>
              </a:rPr>
              <a:t>-u/</a:t>
            </a:r>
            <a:r>
              <a:rPr lang="en-US" sz="2400" b="1" dirty="0" err="1">
                <a:solidFill>
                  <a:srgbClr val="002060"/>
                </a:solidFill>
              </a:rPr>
              <a:t>wii</a:t>
            </a:r>
            <a:r>
              <a:rPr lang="en-US" sz="2400" b="1" dirty="0">
                <a:solidFill>
                  <a:srgbClr val="002060"/>
                </a:solidFill>
              </a:rPr>
              <a:t>-u-news/</a:t>
            </a:r>
          </a:p>
        </p:txBody>
      </p:sp>
      <p:pic>
        <p:nvPicPr>
          <p:cNvPr id="5" name="Picture 4"/>
          <p:cNvPicPr>
            <a:picLocks noChangeAspect="1"/>
          </p:cNvPicPr>
          <p:nvPr/>
        </p:nvPicPr>
        <p:blipFill>
          <a:blip r:embed="rId2"/>
          <a:stretch>
            <a:fillRect/>
          </a:stretch>
        </p:blipFill>
        <p:spPr>
          <a:xfrm>
            <a:off x="6873448" y="365125"/>
            <a:ext cx="4600575" cy="2695575"/>
          </a:xfrm>
          <a:prstGeom prst="rect">
            <a:avLst/>
          </a:prstGeom>
        </p:spPr>
      </p:pic>
    </p:spTree>
    <p:extLst>
      <p:ext uri="{BB962C8B-B14F-4D97-AF65-F5344CB8AC3E}">
        <p14:creationId xmlns:p14="http://schemas.microsoft.com/office/powerpoint/2010/main" val="29055005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Design-Driven Innovation</a:t>
            </a:r>
            <a:endParaRPr lang="en-US" dirty="0"/>
          </a:p>
        </p:txBody>
      </p:sp>
      <p:sp>
        <p:nvSpPr>
          <p:cNvPr id="3" name="Content Placeholder 2"/>
          <p:cNvSpPr>
            <a:spLocks noGrp="1"/>
          </p:cNvSpPr>
          <p:nvPr>
            <p:ph idx="1"/>
          </p:nvPr>
        </p:nvSpPr>
        <p:spPr>
          <a:xfrm>
            <a:off x="192390" y="1394515"/>
            <a:ext cx="10231770" cy="3569371"/>
          </a:xfrm>
        </p:spPr>
        <p:txBody>
          <a:bodyPr>
            <a:normAutofit/>
          </a:bodyPr>
          <a:lstStyle/>
          <a:p>
            <a:r>
              <a:rPr lang="en-IN" dirty="0"/>
              <a:t>Design &amp; Meaning – </a:t>
            </a:r>
            <a:r>
              <a:rPr lang="en-IN" sz="2600" dirty="0"/>
              <a:t>Innovating meaning that makes sense of things</a:t>
            </a:r>
          </a:p>
          <a:p>
            <a:r>
              <a:rPr lang="en-IN" dirty="0"/>
              <a:t>Design-Driven Innovation creates unique values - </a:t>
            </a:r>
            <a:r>
              <a:rPr lang="en-IN" sz="2900" dirty="0">
                <a:solidFill>
                  <a:schemeClr val="accent5">
                    <a:lumMod val="50000"/>
                  </a:schemeClr>
                </a:solidFill>
              </a:rPr>
              <a:t>Brand equity, competitive position, and customer loyalty.</a:t>
            </a:r>
          </a:p>
          <a:p>
            <a:r>
              <a:rPr lang="en-IN" dirty="0"/>
              <a:t>Radical Push (</a:t>
            </a:r>
            <a:r>
              <a:rPr lang="en-IN" dirty="0">
                <a:solidFill>
                  <a:srgbClr val="0070C0"/>
                </a:solidFill>
              </a:rPr>
              <a:t>radical innovation of meaning</a:t>
            </a:r>
            <a:r>
              <a:rPr lang="en-IN" dirty="0"/>
              <a:t>) – </a:t>
            </a:r>
            <a:r>
              <a:rPr lang="en-IN" sz="2600" dirty="0"/>
              <a:t>Rarely pulled by users but is proposed by firms. </a:t>
            </a:r>
          </a:p>
          <a:p>
            <a:r>
              <a:rPr lang="en-IN" dirty="0"/>
              <a:t>Technological innovation and innovation of meaning</a:t>
            </a:r>
            <a:r>
              <a:rPr lang="en-IN" sz="2600" dirty="0"/>
              <a:t> – Simultaneously excelling in both is the key. </a:t>
            </a:r>
            <a:endParaRPr lang="en-IN" dirty="0"/>
          </a:p>
          <a:p>
            <a:endParaRPr lang="en-US" dirty="0"/>
          </a:p>
        </p:txBody>
      </p:sp>
    </p:spTree>
    <p:extLst>
      <p:ext uri="{BB962C8B-B14F-4D97-AF65-F5344CB8AC3E}">
        <p14:creationId xmlns:p14="http://schemas.microsoft.com/office/powerpoint/2010/main" val="2885654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1109290" cy="800484"/>
          </a:xfrm>
        </p:spPr>
        <p:txBody>
          <a:bodyPr>
            <a:normAutofit fontScale="90000"/>
          </a:bodyPr>
          <a:lstStyle/>
          <a:p>
            <a:r>
              <a:rPr lang="en-US" sz="2400" dirty="0"/>
              <a:t>DDI: Radical innovation of meaning giving customers new </a:t>
            </a:r>
            <a:r>
              <a:rPr lang="en-US" sz="2400" dirty="0" smtClean="0"/>
              <a:t>experience</a:t>
            </a:r>
            <a:br>
              <a:rPr lang="en-US" sz="2400" dirty="0" smtClean="0"/>
            </a:br>
            <a:r>
              <a:rPr lang="en-US" sz="2400" dirty="0" smtClean="0"/>
              <a:t>Two important features of a product: 1. latest technology (efficacy), 2. exciting experience (meaning) </a:t>
            </a:r>
            <a:endParaRPr lang="en-US" sz="2400" dirty="0"/>
          </a:p>
        </p:txBody>
      </p:sp>
      <p:cxnSp>
        <p:nvCxnSpPr>
          <p:cNvPr id="5" name="Elbow Connector 4"/>
          <p:cNvCxnSpPr/>
          <p:nvPr/>
        </p:nvCxnSpPr>
        <p:spPr>
          <a:xfrm>
            <a:off x="738098" y="982184"/>
            <a:ext cx="7349490" cy="4351338"/>
          </a:xfrm>
          <a:prstGeom prst="bentConnector3">
            <a:avLst>
              <a:gd name="adj1" fmla="val 45"/>
            </a:avLst>
          </a:prstGeom>
          <a:ln w="60325">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771092" y="3157853"/>
            <a:ext cx="2057400" cy="2103292"/>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38098" y="1358419"/>
            <a:ext cx="5775442" cy="1394788"/>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25291" y="1579418"/>
            <a:ext cx="1865340" cy="3754104"/>
          </a:xfrm>
          <a:prstGeom prst="ellipse">
            <a:avLst/>
          </a:prstGeom>
          <a:solidFill>
            <a:schemeClr val="bg2">
              <a:lumMod val="9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99792" y="1690688"/>
            <a:ext cx="3125499" cy="461665"/>
          </a:xfrm>
          <a:prstGeom prst="rect">
            <a:avLst/>
          </a:prstGeom>
          <a:noFill/>
        </p:spPr>
        <p:txBody>
          <a:bodyPr wrap="square" rtlCol="0">
            <a:spAutoFit/>
          </a:bodyPr>
          <a:lstStyle/>
          <a:p>
            <a:r>
              <a:rPr lang="en-IN" sz="2400" b="1" dirty="0"/>
              <a:t>Technology push</a:t>
            </a:r>
            <a:endParaRPr lang="en-US" sz="2400" b="1" dirty="0"/>
          </a:p>
        </p:txBody>
      </p:sp>
      <p:sp>
        <p:nvSpPr>
          <p:cNvPr id="10" name="TextBox 9"/>
          <p:cNvSpPr txBox="1"/>
          <p:nvPr/>
        </p:nvSpPr>
        <p:spPr>
          <a:xfrm>
            <a:off x="4925291" y="3350441"/>
            <a:ext cx="2148749" cy="461665"/>
          </a:xfrm>
          <a:prstGeom prst="rect">
            <a:avLst/>
          </a:prstGeom>
          <a:noFill/>
        </p:spPr>
        <p:txBody>
          <a:bodyPr wrap="square" rtlCol="0">
            <a:spAutoFit/>
          </a:bodyPr>
          <a:lstStyle/>
          <a:p>
            <a:r>
              <a:rPr lang="en-IN" sz="2400" b="1" dirty="0"/>
              <a:t>Design-Driven</a:t>
            </a:r>
            <a:endParaRPr lang="en-US" sz="2400" b="1" dirty="0"/>
          </a:p>
        </p:txBody>
      </p:sp>
      <p:sp>
        <p:nvSpPr>
          <p:cNvPr id="11" name="TextBox 10"/>
          <p:cNvSpPr txBox="1"/>
          <p:nvPr/>
        </p:nvSpPr>
        <p:spPr>
          <a:xfrm>
            <a:off x="641987" y="3548213"/>
            <a:ext cx="2414978" cy="1200329"/>
          </a:xfrm>
          <a:prstGeom prst="rect">
            <a:avLst/>
          </a:prstGeom>
          <a:noFill/>
        </p:spPr>
        <p:txBody>
          <a:bodyPr wrap="square" rtlCol="0">
            <a:spAutoFit/>
          </a:bodyPr>
          <a:lstStyle>
            <a:defPPr>
              <a:defRPr lang="en-US"/>
            </a:defPPr>
            <a:lvl1pPr>
              <a:defRPr sz="2400" b="1"/>
            </a:lvl1pPr>
          </a:lstStyle>
          <a:p>
            <a:pPr algn="ctr"/>
            <a:r>
              <a:rPr lang="en-IN" dirty="0"/>
              <a:t>Market pull</a:t>
            </a:r>
          </a:p>
          <a:p>
            <a:pPr algn="ctr"/>
            <a:r>
              <a:rPr lang="en-IN" dirty="0"/>
              <a:t>(User-</a:t>
            </a:r>
            <a:r>
              <a:rPr lang="en-IN" dirty="0" err="1"/>
              <a:t>centered</a:t>
            </a:r>
            <a:r>
              <a:rPr lang="en-IN" dirty="0"/>
              <a:t>)</a:t>
            </a:r>
            <a:endParaRPr lang="en-US" dirty="0"/>
          </a:p>
        </p:txBody>
      </p:sp>
      <p:sp>
        <p:nvSpPr>
          <p:cNvPr id="12" name="TextBox 11"/>
          <p:cNvSpPr txBox="1"/>
          <p:nvPr/>
        </p:nvSpPr>
        <p:spPr>
          <a:xfrm rot="16200000">
            <a:off x="-666532" y="2845471"/>
            <a:ext cx="2155374" cy="461665"/>
          </a:xfrm>
          <a:prstGeom prst="rect">
            <a:avLst/>
          </a:prstGeom>
          <a:noFill/>
        </p:spPr>
        <p:txBody>
          <a:bodyPr wrap="square" rtlCol="0">
            <a:spAutoFit/>
          </a:bodyPr>
          <a:lstStyle/>
          <a:p>
            <a:r>
              <a:rPr lang="en-IN" sz="2400" b="1" dirty="0"/>
              <a:t>Technology</a:t>
            </a:r>
            <a:endParaRPr lang="en-US" sz="2400" b="1" dirty="0"/>
          </a:p>
        </p:txBody>
      </p:sp>
      <p:sp>
        <p:nvSpPr>
          <p:cNvPr id="13" name="TextBox 12"/>
          <p:cNvSpPr txBox="1"/>
          <p:nvPr/>
        </p:nvSpPr>
        <p:spPr>
          <a:xfrm>
            <a:off x="3597158" y="5394643"/>
            <a:ext cx="1905605" cy="461665"/>
          </a:xfrm>
          <a:prstGeom prst="rect">
            <a:avLst/>
          </a:prstGeom>
          <a:noFill/>
        </p:spPr>
        <p:txBody>
          <a:bodyPr wrap="square" rtlCol="0">
            <a:spAutoFit/>
          </a:bodyPr>
          <a:lstStyle/>
          <a:p>
            <a:r>
              <a:rPr lang="en-IN" sz="2400" b="1" dirty="0"/>
              <a:t>Meaning</a:t>
            </a:r>
            <a:endParaRPr lang="en-US" sz="2400" b="1" dirty="0"/>
          </a:p>
        </p:txBody>
      </p:sp>
      <p:sp>
        <p:nvSpPr>
          <p:cNvPr id="14" name="TextBox 13"/>
          <p:cNvSpPr txBox="1"/>
          <p:nvPr/>
        </p:nvSpPr>
        <p:spPr>
          <a:xfrm>
            <a:off x="738098" y="5368836"/>
            <a:ext cx="2254484" cy="369332"/>
          </a:xfrm>
          <a:prstGeom prst="rect">
            <a:avLst/>
          </a:prstGeom>
          <a:noFill/>
        </p:spPr>
        <p:txBody>
          <a:bodyPr wrap="square" rtlCol="0">
            <a:spAutoFit/>
          </a:bodyPr>
          <a:lstStyle/>
          <a:p>
            <a:r>
              <a:rPr lang="en-IN" dirty="0"/>
              <a:t>Incremental change</a:t>
            </a:r>
            <a:endParaRPr lang="en-US" dirty="0"/>
          </a:p>
        </p:txBody>
      </p:sp>
      <p:sp>
        <p:nvSpPr>
          <p:cNvPr id="15" name="TextBox 14"/>
          <p:cNvSpPr txBox="1"/>
          <p:nvPr/>
        </p:nvSpPr>
        <p:spPr>
          <a:xfrm>
            <a:off x="5888443" y="5394643"/>
            <a:ext cx="2254484" cy="400110"/>
          </a:xfrm>
          <a:prstGeom prst="rect">
            <a:avLst/>
          </a:prstGeom>
          <a:noFill/>
        </p:spPr>
        <p:txBody>
          <a:bodyPr wrap="square" rtlCol="0">
            <a:spAutoFit/>
          </a:bodyPr>
          <a:lstStyle>
            <a:defPPr marR="0" lvl="0" algn="l" rtl="0">
              <a:lnSpc>
                <a:spcPct val="100000"/>
              </a:lnSpc>
              <a:spcBef>
                <a:spcPts val="0"/>
              </a:spcBef>
              <a:spcAft>
                <a:spcPts val="0"/>
              </a:spcAft>
            </a:defPPr>
            <a:lvl1pPr>
              <a:defRPr sz="2000" b="1"/>
            </a:lvl1pPr>
          </a:lstStyle>
          <a:p>
            <a:r>
              <a:rPr lang="en-IN" dirty="0"/>
              <a:t>Radical change</a:t>
            </a:r>
            <a:endParaRPr lang="en-US" dirty="0"/>
          </a:p>
        </p:txBody>
      </p:sp>
      <p:sp>
        <p:nvSpPr>
          <p:cNvPr id="16" name="TextBox 15"/>
          <p:cNvSpPr txBox="1"/>
          <p:nvPr/>
        </p:nvSpPr>
        <p:spPr>
          <a:xfrm rot="16200000">
            <a:off x="-235908" y="4369746"/>
            <a:ext cx="1301681" cy="646331"/>
          </a:xfrm>
          <a:prstGeom prst="rect">
            <a:avLst/>
          </a:prstGeom>
          <a:noFill/>
        </p:spPr>
        <p:txBody>
          <a:bodyPr wrap="square" rtlCol="0">
            <a:spAutoFit/>
          </a:bodyPr>
          <a:lstStyle/>
          <a:p>
            <a:r>
              <a:rPr lang="en-IN" dirty="0"/>
              <a:t>Incremental change</a:t>
            </a:r>
            <a:endParaRPr lang="en-US" dirty="0"/>
          </a:p>
        </p:txBody>
      </p:sp>
      <p:sp>
        <p:nvSpPr>
          <p:cNvPr id="17" name="TextBox 16"/>
          <p:cNvSpPr txBox="1"/>
          <p:nvPr/>
        </p:nvSpPr>
        <p:spPr>
          <a:xfrm rot="16200000">
            <a:off x="-274845" y="1148569"/>
            <a:ext cx="1332980" cy="707886"/>
          </a:xfrm>
          <a:prstGeom prst="rect">
            <a:avLst/>
          </a:prstGeom>
          <a:noFill/>
        </p:spPr>
        <p:txBody>
          <a:bodyPr wrap="square" rtlCol="0">
            <a:spAutoFit/>
          </a:bodyPr>
          <a:lstStyle/>
          <a:p>
            <a:r>
              <a:rPr lang="en-IN" sz="2000" b="1" dirty="0"/>
              <a:t>Radical change</a:t>
            </a:r>
            <a:endParaRPr lang="en-US" sz="2000" b="1" dirty="0"/>
          </a:p>
        </p:txBody>
      </p:sp>
      <p:sp>
        <p:nvSpPr>
          <p:cNvPr id="18" name="Right Arrow 17"/>
          <p:cNvSpPr/>
          <p:nvPr/>
        </p:nvSpPr>
        <p:spPr>
          <a:xfrm>
            <a:off x="3274057" y="5270663"/>
            <a:ext cx="2330977" cy="722953"/>
          </a:xfrm>
          <a:prstGeom prst="right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ight Arrow 19"/>
          <p:cNvSpPr/>
          <p:nvPr/>
        </p:nvSpPr>
        <p:spPr>
          <a:xfrm rot="16200000">
            <a:off x="-507119" y="2744059"/>
            <a:ext cx="1873067" cy="722953"/>
          </a:xfrm>
          <a:prstGeom prst="rightArrow">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ular Callout 8"/>
          <p:cNvSpPr/>
          <p:nvPr/>
        </p:nvSpPr>
        <p:spPr>
          <a:xfrm>
            <a:off x="7110458" y="1306100"/>
            <a:ext cx="2662813" cy="1668211"/>
          </a:xfrm>
          <a:prstGeom prst="wedgeRoundRectCallout">
            <a:avLst>
              <a:gd name="adj1" fmla="val -74417"/>
              <a:gd name="adj2" fmla="val -1167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Domain of sustainable Competitive Advantage</a:t>
            </a:r>
            <a:endParaRPr lang="en-IN" sz="2400" b="1" dirty="0"/>
          </a:p>
        </p:txBody>
      </p:sp>
      <p:sp>
        <p:nvSpPr>
          <p:cNvPr id="22" name="Freeform 21"/>
          <p:cNvSpPr/>
          <p:nvPr/>
        </p:nvSpPr>
        <p:spPr>
          <a:xfrm>
            <a:off x="5004078" y="1587640"/>
            <a:ext cx="1517302" cy="1105319"/>
          </a:xfrm>
          <a:custGeom>
            <a:avLst/>
            <a:gdLst>
              <a:gd name="connsiteX0" fmla="*/ 1245996 w 1467060"/>
              <a:gd name="connsiteY0" fmla="*/ 200967 h 1085222"/>
              <a:gd name="connsiteX1" fmla="*/ 884255 w 1467060"/>
              <a:gd name="connsiteY1" fmla="*/ 0 h 1085222"/>
              <a:gd name="connsiteX2" fmla="*/ 401934 w 1467060"/>
              <a:gd name="connsiteY2" fmla="*/ 160773 h 1085222"/>
              <a:gd name="connsiteX3" fmla="*/ 211016 w 1467060"/>
              <a:gd name="connsiteY3" fmla="*/ 422030 h 1085222"/>
              <a:gd name="connsiteX4" fmla="*/ 70339 w 1467060"/>
              <a:gd name="connsiteY4" fmla="*/ 793819 h 1085222"/>
              <a:gd name="connsiteX5" fmla="*/ 0 w 1467060"/>
              <a:gd name="connsiteY5" fmla="*/ 1085222 h 1085222"/>
              <a:gd name="connsiteX6" fmla="*/ 803868 w 1467060"/>
              <a:gd name="connsiteY6" fmla="*/ 934496 h 1085222"/>
              <a:gd name="connsiteX7" fmla="*/ 1286189 w 1467060"/>
              <a:gd name="connsiteY7" fmla="*/ 743578 h 1085222"/>
              <a:gd name="connsiteX8" fmla="*/ 1467060 w 1467060"/>
              <a:gd name="connsiteY8" fmla="*/ 502417 h 1085222"/>
              <a:gd name="connsiteX9" fmla="*/ 1336431 w 1467060"/>
              <a:gd name="connsiteY9" fmla="*/ 261257 h 1085222"/>
              <a:gd name="connsiteX0" fmla="*/ 1245996 w 1467060"/>
              <a:gd name="connsiteY0" fmla="*/ 200967 h 1085222"/>
              <a:gd name="connsiteX1" fmla="*/ 884255 w 1467060"/>
              <a:gd name="connsiteY1" fmla="*/ 0 h 1085222"/>
              <a:gd name="connsiteX2" fmla="*/ 401934 w 1467060"/>
              <a:gd name="connsiteY2" fmla="*/ 160773 h 1085222"/>
              <a:gd name="connsiteX3" fmla="*/ 211016 w 1467060"/>
              <a:gd name="connsiteY3" fmla="*/ 422030 h 1085222"/>
              <a:gd name="connsiteX4" fmla="*/ 70339 w 1467060"/>
              <a:gd name="connsiteY4" fmla="*/ 793819 h 1085222"/>
              <a:gd name="connsiteX5" fmla="*/ 0 w 1467060"/>
              <a:gd name="connsiteY5" fmla="*/ 1085222 h 1085222"/>
              <a:gd name="connsiteX6" fmla="*/ 803868 w 1467060"/>
              <a:gd name="connsiteY6" fmla="*/ 934496 h 1085222"/>
              <a:gd name="connsiteX7" fmla="*/ 1286189 w 1467060"/>
              <a:gd name="connsiteY7" fmla="*/ 743578 h 1085222"/>
              <a:gd name="connsiteX8" fmla="*/ 1467060 w 1467060"/>
              <a:gd name="connsiteY8" fmla="*/ 502417 h 1085222"/>
              <a:gd name="connsiteX9" fmla="*/ 1336431 w 1467060"/>
              <a:gd name="connsiteY9" fmla="*/ 261257 h 1085222"/>
              <a:gd name="connsiteX0" fmla="*/ 1245996 w 1467060"/>
              <a:gd name="connsiteY0" fmla="*/ 200967 h 1085222"/>
              <a:gd name="connsiteX1" fmla="*/ 884255 w 1467060"/>
              <a:gd name="connsiteY1" fmla="*/ 0 h 1085222"/>
              <a:gd name="connsiteX2" fmla="*/ 401934 w 1467060"/>
              <a:gd name="connsiteY2" fmla="*/ 160773 h 1085222"/>
              <a:gd name="connsiteX3" fmla="*/ 211016 w 1467060"/>
              <a:gd name="connsiteY3" fmla="*/ 422030 h 1085222"/>
              <a:gd name="connsiteX4" fmla="*/ 70339 w 1467060"/>
              <a:gd name="connsiteY4" fmla="*/ 793819 h 1085222"/>
              <a:gd name="connsiteX5" fmla="*/ 0 w 1467060"/>
              <a:gd name="connsiteY5" fmla="*/ 1085222 h 1085222"/>
              <a:gd name="connsiteX6" fmla="*/ 803868 w 1467060"/>
              <a:gd name="connsiteY6" fmla="*/ 934496 h 1085222"/>
              <a:gd name="connsiteX7" fmla="*/ 1286189 w 1467060"/>
              <a:gd name="connsiteY7" fmla="*/ 743578 h 1085222"/>
              <a:gd name="connsiteX8" fmla="*/ 1467060 w 1467060"/>
              <a:gd name="connsiteY8" fmla="*/ 502417 h 1085222"/>
              <a:gd name="connsiteX9" fmla="*/ 1336431 w 1467060"/>
              <a:gd name="connsiteY9" fmla="*/ 261257 h 1085222"/>
              <a:gd name="connsiteX0" fmla="*/ 1245996 w 1467060"/>
              <a:gd name="connsiteY0" fmla="*/ 200967 h 1085222"/>
              <a:gd name="connsiteX1" fmla="*/ 884255 w 1467060"/>
              <a:gd name="connsiteY1" fmla="*/ 0 h 1085222"/>
              <a:gd name="connsiteX2" fmla="*/ 401934 w 1467060"/>
              <a:gd name="connsiteY2" fmla="*/ 160773 h 1085222"/>
              <a:gd name="connsiteX3" fmla="*/ 211016 w 1467060"/>
              <a:gd name="connsiteY3" fmla="*/ 422030 h 1085222"/>
              <a:gd name="connsiteX4" fmla="*/ 70339 w 1467060"/>
              <a:gd name="connsiteY4" fmla="*/ 793819 h 1085222"/>
              <a:gd name="connsiteX5" fmla="*/ 0 w 1467060"/>
              <a:gd name="connsiteY5" fmla="*/ 1085222 h 1085222"/>
              <a:gd name="connsiteX6" fmla="*/ 803868 w 1467060"/>
              <a:gd name="connsiteY6" fmla="*/ 934496 h 1085222"/>
              <a:gd name="connsiteX7" fmla="*/ 1286189 w 1467060"/>
              <a:gd name="connsiteY7" fmla="*/ 743578 h 1085222"/>
              <a:gd name="connsiteX8" fmla="*/ 1467060 w 1467060"/>
              <a:gd name="connsiteY8" fmla="*/ 502417 h 1085222"/>
              <a:gd name="connsiteX9" fmla="*/ 1336431 w 1467060"/>
              <a:gd name="connsiteY9" fmla="*/ 261257 h 1085222"/>
              <a:gd name="connsiteX0" fmla="*/ 1245996 w 1467060"/>
              <a:gd name="connsiteY0" fmla="*/ 200967 h 1085222"/>
              <a:gd name="connsiteX1" fmla="*/ 884255 w 1467060"/>
              <a:gd name="connsiteY1" fmla="*/ 0 h 1085222"/>
              <a:gd name="connsiteX2" fmla="*/ 401934 w 1467060"/>
              <a:gd name="connsiteY2" fmla="*/ 160773 h 1085222"/>
              <a:gd name="connsiteX3" fmla="*/ 211016 w 1467060"/>
              <a:gd name="connsiteY3" fmla="*/ 422030 h 1085222"/>
              <a:gd name="connsiteX4" fmla="*/ 70339 w 1467060"/>
              <a:gd name="connsiteY4" fmla="*/ 793819 h 1085222"/>
              <a:gd name="connsiteX5" fmla="*/ 0 w 1467060"/>
              <a:gd name="connsiteY5" fmla="*/ 1085222 h 1085222"/>
              <a:gd name="connsiteX6" fmla="*/ 803868 w 1467060"/>
              <a:gd name="connsiteY6" fmla="*/ 934496 h 1085222"/>
              <a:gd name="connsiteX7" fmla="*/ 1286189 w 1467060"/>
              <a:gd name="connsiteY7" fmla="*/ 743578 h 1085222"/>
              <a:gd name="connsiteX8" fmla="*/ 1467060 w 1467060"/>
              <a:gd name="connsiteY8" fmla="*/ 502417 h 1085222"/>
              <a:gd name="connsiteX9" fmla="*/ 1336431 w 1467060"/>
              <a:gd name="connsiteY9" fmla="*/ 261257 h 1085222"/>
              <a:gd name="connsiteX0" fmla="*/ 1276142 w 1497206"/>
              <a:gd name="connsiteY0" fmla="*/ 200967 h 1105319"/>
              <a:gd name="connsiteX1" fmla="*/ 914401 w 1497206"/>
              <a:gd name="connsiteY1" fmla="*/ 0 h 1105319"/>
              <a:gd name="connsiteX2" fmla="*/ 432080 w 1497206"/>
              <a:gd name="connsiteY2" fmla="*/ 160773 h 1105319"/>
              <a:gd name="connsiteX3" fmla="*/ 241162 w 1497206"/>
              <a:gd name="connsiteY3" fmla="*/ 422030 h 1105319"/>
              <a:gd name="connsiteX4" fmla="*/ 100485 w 1497206"/>
              <a:gd name="connsiteY4" fmla="*/ 793819 h 1105319"/>
              <a:gd name="connsiteX5" fmla="*/ 0 w 1497206"/>
              <a:gd name="connsiteY5" fmla="*/ 1105319 h 1105319"/>
              <a:gd name="connsiteX6" fmla="*/ 834014 w 1497206"/>
              <a:gd name="connsiteY6" fmla="*/ 934496 h 1105319"/>
              <a:gd name="connsiteX7" fmla="*/ 1316335 w 1497206"/>
              <a:gd name="connsiteY7" fmla="*/ 743578 h 1105319"/>
              <a:gd name="connsiteX8" fmla="*/ 1497206 w 1497206"/>
              <a:gd name="connsiteY8" fmla="*/ 502417 h 1105319"/>
              <a:gd name="connsiteX9" fmla="*/ 1366577 w 1497206"/>
              <a:gd name="connsiteY9" fmla="*/ 261257 h 1105319"/>
              <a:gd name="connsiteX0" fmla="*/ 1276142 w 1497206"/>
              <a:gd name="connsiteY0" fmla="*/ 200967 h 1105319"/>
              <a:gd name="connsiteX1" fmla="*/ 914401 w 1497206"/>
              <a:gd name="connsiteY1" fmla="*/ 0 h 1105319"/>
              <a:gd name="connsiteX2" fmla="*/ 432080 w 1497206"/>
              <a:gd name="connsiteY2" fmla="*/ 160773 h 1105319"/>
              <a:gd name="connsiteX3" fmla="*/ 241162 w 1497206"/>
              <a:gd name="connsiteY3" fmla="*/ 422030 h 1105319"/>
              <a:gd name="connsiteX4" fmla="*/ 100485 w 1497206"/>
              <a:gd name="connsiteY4" fmla="*/ 793819 h 1105319"/>
              <a:gd name="connsiteX5" fmla="*/ 0 w 1497206"/>
              <a:gd name="connsiteY5" fmla="*/ 1105319 h 1105319"/>
              <a:gd name="connsiteX6" fmla="*/ 834014 w 1497206"/>
              <a:gd name="connsiteY6" fmla="*/ 934496 h 1105319"/>
              <a:gd name="connsiteX7" fmla="*/ 1316335 w 1497206"/>
              <a:gd name="connsiteY7" fmla="*/ 743578 h 1105319"/>
              <a:gd name="connsiteX8" fmla="*/ 1497206 w 1497206"/>
              <a:gd name="connsiteY8" fmla="*/ 502417 h 1105319"/>
              <a:gd name="connsiteX9" fmla="*/ 1366577 w 1497206"/>
              <a:gd name="connsiteY9" fmla="*/ 261257 h 1105319"/>
              <a:gd name="connsiteX0" fmla="*/ 1276142 w 1497206"/>
              <a:gd name="connsiteY0" fmla="*/ 200967 h 1105319"/>
              <a:gd name="connsiteX1" fmla="*/ 914401 w 1497206"/>
              <a:gd name="connsiteY1" fmla="*/ 0 h 1105319"/>
              <a:gd name="connsiteX2" fmla="*/ 432080 w 1497206"/>
              <a:gd name="connsiteY2" fmla="*/ 160773 h 1105319"/>
              <a:gd name="connsiteX3" fmla="*/ 241162 w 1497206"/>
              <a:gd name="connsiteY3" fmla="*/ 422030 h 1105319"/>
              <a:gd name="connsiteX4" fmla="*/ 100485 w 1497206"/>
              <a:gd name="connsiteY4" fmla="*/ 793819 h 1105319"/>
              <a:gd name="connsiteX5" fmla="*/ 0 w 1497206"/>
              <a:gd name="connsiteY5" fmla="*/ 1105319 h 1105319"/>
              <a:gd name="connsiteX6" fmla="*/ 834014 w 1497206"/>
              <a:gd name="connsiteY6" fmla="*/ 934496 h 1105319"/>
              <a:gd name="connsiteX7" fmla="*/ 1316335 w 1497206"/>
              <a:gd name="connsiteY7" fmla="*/ 743578 h 1105319"/>
              <a:gd name="connsiteX8" fmla="*/ 1497206 w 1497206"/>
              <a:gd name="connsiteY8" fmla="*/ 502417 h 1105319"/>
              <a:gd name="connsiteX9" fmla="*/ 1366577 w 1497206"/>
              <a:gd name="connsiteY9" fmla="*/ 261257 h 1105319"/>
              <a:gd name="connsiteX0" fmla="*/ 1276142 w 1517302"/>
              <a:gd name="connsiteY0" fmla="*/ 200967 h 1105319"/>
              <a:gd name="connsiteX1" fmla="*/ 914401 w 1517302"/>
              <a:gd name="connsiteY1" fmla="*/ 0 h 1105319"/>
              <a:gd name="connsiteX2" fmla="*/ 432080 w 1517302"/>
              <a:gd name="connsiteY2" fmla="*/ 160773 h 1105319"/>
              <a:gd name="connsiteX3" fmla="*/ 241162 w 1517302"/>
              <a:gd name="connsiteY3" fmla="*/ 422030 h 1105319"/>
              <a:gd name="connsiteX4" fmla="*/ 100485 w 1517302"/>
              <a:gd name="connsiteY4" fmla="*/ 793819 h 1105319"/>
              <a:gd name="connsiteX5" fmla="*/ 0 w 1517302"/>
              <a:gd name="connsiteY5" fmla="*/ 1105319 h 1105319"/>
              <a:gd name="connsiteX6" fmla="*/ 834014 w 1517302"/>
              <a:gd name="connsiteY6" fmla="*/ 934496 h 1105319"/>
              <a:gd name="connsiteX7" fmla="*/ 1316335 w 1517302"/>
              <a:gd name="connsiteY7" fmla="*/ 743578 h 1105319"/>
              <a:gd name="connsiteX8" fmla="*/ 1517302 w 1517302"/>
              <a:gd name="connsiteY8" fmla="*/ 502417 h 1105319"/>
              <a:gd name="connsiteX9" fmla="*/ 1366577 w 1517302"/>
              <a:gd name="connsiteY9" fmla="*/ 261257 h 1105319"/>
              <a:gd name="connsiteX0" fmla="*/ 1276142 w 1517302"/>
              <a:gd name="connsiteY0" fmla="*/ 200967 h 1105319"/>
              <a:gd name="connsiteX1" fmla="*/ 914401 w 1517302"/>
              <a:gd name="connsiteY1" fmla="*/ 0 h 1105319"/>
              <a:gd name="connsiteX2" fmla="*/ 432080 w 1517302"/>
              <a:gd name="connsiteY2" fmla="*/ 160773 h 1105319"/>
              <a:gd name="connsiteX3" fmla="*/ 241162 w 1517302"/>
              <a:gd name="connsiteY3" fmla="*/ 422030 h 1105319"/>
              <a:gd name="connsiteX4" fmla="*/ 100485 w 1517302"/>
              <a:gd name="connsiteY4" fmla="*/ 793819 h 1105319"/>
              <a:gd name="connsiteX5" fmla="*/ 0 w 1517302"/>
              <a:gd name="connsiteY5" fmla="*/ 1105319 h 1105319"/>
              <a:gd name="connsiteX6" fmla="*/ 834014 w 1517302"/>
              <a:gd name="connsiteY6" fmla="*/ 934496 h 1105319"/>
              <a:gd name="connsiteX7" fmla="*/ 1316335 w 1517302"/>
              <a:gd name="connsiteY7" fmla="*/ 743578 h 1105319"/>
              <a:gd name="connsiteX8" fmla="*/ 1517302 w 1517302"/>
              <a:gd name="connsiteY8" fmla="*/ 502417 h 1105319"/>
              <a:gd name="connsiteX9" fmla="*/ 1366577 w 1517302"/>
              <a:gd name="connsiteY9" fmla="*/ 261257 h 1105319"/>
              <a:gd name="connsiteX0" fmla="*/ 1276142 w 1517302"/>
              <a:gd name="connsiteY0" fmla="*/ 200967 h 1105319"/>
              <a:gd name="connsiteX1" fmla="*/ 914401 w 1517302"/>
              <a:gd name="connsiteY1" fmla="*/ 0 h 1105319"/>
              <a:gd name="connsiteX2" fmla="*/ 432080 w 1517302"/>
              <a:gd name="connsiteY2" fmla="*/ 160773 h 1105319"/>
              <a:gd name="connsiteX3" fmla="*/ 241162 w 1517302"/>
              <a:gd name="connsiteY3" fmla="*/ 422030 h 1105319"/>
              <a:gd name="connsiteX4" fmla="*/ 100485 w 1517302"/>
              <a:gd name="connsiteY4" fmla="*/ 793819 h 1105319"/>
              <a:gd name="connsiteX5" fmla="*/ 0 w 1517302"/>
              <a:gd name="connsiteY5" fmla="*/ 1105319 h 1105319"/>
              <a:gd name="connsiteX6" fmla="*/ 834014 w 1517302"/>
              <a:gd name="connsiteY6" fmla="*/ 934496 h 1105319"/>
              <a:gd name="connsiteX7" fmla="*/ 1316335 w 1517302"/>
              <a:gd name="connsiteY7" fmla="*/ 743578 h 1105319"/>
              <a:gd name="connsiteX8" fmla="*/ 1517302 w 1517302"/>
              <a:gd name="connsiteY8" fmla="*/ 502417 h 1105319"/>
              <a:gd name="connsiteX9" fmla="*/ 1366577 w 1517302"/>
              <a:gd name="connsiteY9" fmla="*/ 261257 h 110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7302" h="1105319">
                <a:moveTo>
                  <a:pt x="1276142" y="200967"/>
                </a:moveTo>
                <a:cubicBezTo>
                  <a:pt x="1195756" y="113882"/>
                  <a:pt x="1105319" y="46893"/>
                  <a:pt x="914401" y="0"/>
                </a:cubicBezTo>
                <a:cubicBezTo>
                  <a:pt x="703386" y="13398"/>
                  <a:pt x="572758" y="77037"/>
                  <a:pt x="432080" y="160773"/>
                </a:cubicBezTo>
                <a:lnTo>
                  <a:pt x="241162" y="422030"/>
                </a:lnTo>
                <a:lnTo>
                  <a:pt x="100485" y="793819"/>
                </a:lnTo>
                <a:lnTo>
                  <a:pt x="0" y="1105319"/>
                </a:lnTo>
                <a:lnTo>
                  <a:pt x="834014" y="934496"/>
                </a:lnTo>
                <a:lnTo>
                  <a:pt x="1316335" y="743578"/>
                </a:lnTo>
                <a:cubicBezTo>
                  <a:pt x="1376625" y="663191"/>
                  <a:pt x="1467060" y="582804"/>
                  <a:pt x="1517302" y="502417"/>
                </a:cubicBezTo>
                <a:cubicBezTo>
                  <a:pt x="1473759" y="422030"/>
                  <a:pt x="1470409" y="341644"/>
                  <a:pt x="1366577" y="261257"/>
                </a:cubicBezTo>
              </a:path>
            </a:pathLst>
          </a:custGeom>
          <a:solidFill>
            <a:schemeClr val="accent4">
              <a:lumMod val="60000"/>
              <a:lumOff val="40000"/>
            </a:schemeClr>
          </a:solidFill>
          <a:ln w="4445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20"/>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92901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Process of Design-Driven Innovation (</a:t>
            </a:r>
            <a:r>
              <a:rPr lang="en-IN" dirty="0" err="1"/>
              <a:t>DDI</a:t>
            </a:r>
            <a:r>
              <a:rPr lang="en-IN" dirty="0"/>
              <a:t>) </a:t>
            </a:r>
          </a:p>
        </p:txBody>
      </p:sp>
      <p:sp>
        <p:nvSpPr>
          <p:cNvPr id="3" name="Content Placeholder 2"/>
          <p:cNvSpPr>
            <a:spLocks noGrp="1"/>
          </p:cNvSpPr>
          <p:nvPr>
            <p:ph idx="1"/>
          </p:nvPr>
        </p:nvSpPr>
        <p:spPr>
          <a:xfrm>
            <a:off x="103828" y="1399205"/>
            <a:ext cx="10515600" cy="2458992"/>
          </a:xfrm>
        </p:spPr>
        <p:txBody>
          <a:bodyPr/>
          <a:lstStyle/>
          <a:p>
            <a:pPr lvl="1">
              <a:buFont typeface="Wingdings" panose="05000000000000000000" pitchFamily="2" charset="2"/>
              <a:buChar char="v"/>
            </a:pPr>
            <a:r>
              <a:rPr lang="en-IN" b="1" dirty="0" smtClean="0">
                <a:solidFill>
                  <a:srgbClr val="002060"/>
                </a:solidFill>
              </a:rPr>
              <a:t>Listening </a:t>
            </a:r>
            <a:r>
              <a:rPr lang="en-IN" b="1" dirty="0">
                <a:solidFill>
                  <a:srgbClr val="002060"/>
                </a:solidFill>
              </a:rPr>
              <a:t>– gaining access to new knowledge</a:t>
            </a:r>
          </a:p>
          <a:p>
            <a:pPr lvl="1">
              <a:buFont typeface="Wingdings" panose="05000000000000000000" pitchFamily="2" charset="2"/>
              <a:buChar char="v"/>
            </a:pPr>
            <a:r>
              <a:rPr lang="en-IN" b="1" dirty="0">
                <a:solidFill>
                  <a:srgbClr val="002060"/>
                </a:solidFill>
              </a:rPr>
              <a:t>Interpreting (The interpreter) - </a:t>
            </a:r>
            <a:r>
              <a:rPr lang="en-US" b="1" dirty="0">
                <a:solidFill>
                  <a:srgbClr val="002060"/>
                </a:solidFill>
              </a:rPr>
              <a:t>combining the gathered knowledge with your own insights into a unique </a:t>
            </a:r>
            <a:r>
              <a:rPr lang="en-US" b="1" dirty="0" smtClean="0">
                <a:solidFill>
                  <a:srgbClr val="002060"/>
                </a:solidFill>
              </a:rPr>
              <a:t>proposal</a:t>
            </a:r>
            <a:endParaRPr lang="en-IN" b="1" dirty="0">
              <a:solidFill>
                <a:srgbClr val="002060"/>
              </a:solidFill>
            </a:endParaRPr>
          </a:p>
          <a:p>
            <a:pPr lvl="1">
              <a:buFont typeface="Wingdings" panose="05000000000000000000" pitchFamily="2" charset="2"/>
              <a:buChar char="v"/>
            </a:pPr>
            <a:r>
              <a:rPr lang="en-IN" b="1" dirty="0" smtClean="0">
                <a:solidFill>
                  <a:srgbClr val="002060"/>
                </a:solidFill>
              </a:rPr>
              <a:t>Addressing </a:t>
            </a:r>
            <a:r>
              <a:rPr lang="en-IN" b="1" dirty="0">
                <a:solidFill>
                  <a:srgbClr val="002060"/>
                </a:solidFill>
              </a:rPr>
              <a:t>- </a:t>
            </a:r>
            <a:r>
              <a:rPr lang="en-US" b="1" dirty="0">
                <a:solidFill>
                  <a:srgbClr val="002060"/>
                </a:solidFill>
              </a:rPr>
              <a:t>addressing the proposal via the interpreters, who prepare the people and context.</a:t>
            </a:r>
            <a:endParaRPr lang="en-IN" b="1" dirty="0">
              <a:solidFill>
                <a:srgbClr val="002060"/>
              </a:solidFill>
            </a:endParaRPr>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618780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Design-Driven Innovation</a:t>
            </a:r>
          </a:p>
        </p:txBody>
      </p:sp>
      <p:sp>
        <p:nvSpPr>
          <p:cNvPr id="3" name="Content Placeholder 2"/>
          <p:cNvSpPr>
            <a:spLocks noGrp="1"/>
          </p:cNvSpPr>
          <p:nvPr>
            <p:ph idx="1"/>
          </p:nvPr>
        </p:nvSpPr>
        <p:spPr>
          <a:xfrm>
            <a:off x="613954" y="1825625"/>
            <a:ext cx="10739846" cy="4351338"/>
          </a:xfrm>
        </p:spPr>
        <p:txBody>
          <a:bodyPr>
            <a:normAutofit/>
          </a:bodyPr>
          <a:lstStyle/>
          <a:p>
            <a:pPr>
              <a:buFont typeface="Wingdings" panose="05000000000000000000" pitchFamily="2" charset="2"/>
              <a:buChar char="v"/>
            </a:pPr>
            <a:r>
              <a:rPr lang="en-US" dirty="0"/>
              <a:t>Design-Driven Innovation is the strategy about the R&amp;D process for innovating products or services that have </a:t>
            </a:r>
            <a:r>
              <a:rPr lang="en-US" dirty="0">
                <a:solidFill>
                  <a:srgbClr val="0070C0"/>
                </a:solidFill>
              </a:rPr>
              <a:t>new meanings that customers do not expect but they eventually love</a:t>
            </a:r>
            <a:r>
              <a:rPr lang="en-US" dirty="0"/>
              <a:t>: those that convey new reason for customers to buy them.</a:t>
            </a:r>
          </a:p>
          <a:p>
            <a:pPr>
              <a:buFont typeface="Wingdings" panose="05000000000000000000" pitchFamily="2" charset="2"/>
              <a:buChar char="v"/>
            </a:pPr>
            <a:r>
              <a:rPr lang="en-US" dirty="0"/>
              <a:t>Products and services resulting out of design-driven innovation process </a:t>
            </a:r>
            <a:r>
              <a:rPr lang="en-US" dirty="0">
                <a:solidFill>
                  <a:srgbClr val="0070C0"/>
                </a:solidFill>
              </a:rPr>
              <a:t>provide unique sustainable competitive advantages</a:t>
            </a:r>
            <a:r>
              <a:rPr lang="en-US" dirty="0"/>
              <a:t>.</a:t>
            </a:r>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70703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340" y="1664939"/>
            <a:ext cx="10515600" cy="1325563"/>
          </a:xfrm>
        </p:spPr>
        <p:txBody>
          <a:bodyPr>
            <a:normAutofit/>
          </a:bodyPr>
          <a:lstStyle/>
          <a:p>
            <a:pPr algn="ctr"/>
            <a:r>
              <a:rPr lang="en-US" sz="8000" dirty="0">
                <a:latin typeface="Bradley Hand ITC" panose="03070402050302030203" pitchFamily="66" charset="0"/>
              </a:rPr>
              <a:t>TRIZ</a:t>
            </a:r>
            <a:endParaRPr lang="en-IN" sz="8000" dirty="0">
              <a:latin typeface="Bradley Hand ITC" panose="03070402050302030203" pitchFamily="66" charset="0"/>
            </a:endParaRPr>
          </a:p>
        </p:txBody>
      </p:sp>
      <p:sp>
        <p:nvSpPr>
          <p:cNvPr id="5" name="TextBox 4"/>
          <p:cNvSpPr txBox="1"/>
          <p:nvPr/>
        </p:nvSpPr>
        <p:spPr>
          <a:xfrm>
            <a:off x="1538137" y="2792284"/>
            <a:ext cx="8915400" cy="707886"/>
          </a:xfrm>
          <a:prstGeom prst="rect">
            <a:avLst/>
          </a:prstGeom>
          <a:noFill/>
        </p:spPr>
        <p:txBody>
          <a:bodyPr wrap="square" rtlCol="0">
            <a:spAutoFit/>
          </a:bodyPr>
          <a:lstStyle/>
          <a:p>
            <a:pPr algn="ctr"/>
            <a:r>
              <a:rPr lang="en-US" sz="4000" b="1" dirty="0"/>
              <a:t>Theory of Inventive Problem Solving</a:t>
            </a:r>
            <a:endParaRPr lang="en-IN" sz="4000" dirty="0"/>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89874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TRIZ</a:t>
            </a:r>
            <a:r>
              <a:rPr lang="en-US" dirty="0"/>
              <a:t> </a:t>
            </a:r>
            <a:r>
              <a:rPr lang="en-US" dirty="0" smtClean="0"/>
              <a:t> – </a:t>
            </a:r>
            <a:r>
              <a:rPr lang="en-US" b="0" i="1" dirty="0" smtClean="0"/>
              <a:t>“theory </a:t>
            </a:r>
            <a:r>
              <a:rPr lang="en-US" b="0" i="1" dirty="0"/>
              <a:t>of inventive problem solving</a:t>
            </a:r>
            <a:r>
              <a:rPr lang="en-US" b="0" i="1" dirty="0" smtClean="0"/>
              <a:t>” </a:t>
            </a:r>
            <a:r>
              <a:rPr lang="en-US" b="0" dirty="0" smtClean="0"/>
              <a:t>invented by the </a:t>
            </a:r>
            <a:r>
              <a:rPr lang="en-US" b="0" dirty="0"/>
              <a:t>Russian engineer </a:t>
            </a:r>
            <a:r>
              <a:rPr lang="en-US" dirty="0"/>
              <a:t>Genrich Altshuller</a:t>
            </a:r>
          </a:p>
        </p:txBody>
      </p:sp>
      <p:sp>
        <p:nvSpPr>
          <p:cNvPr id="7" name="Text Placeholder 6"/>
          <p:cNvSpPr>
            <a:spLocks noGrp="1"/>
          </p:cNvSpPr>
          <p:nvPr>
            <p:ph type="body" idx="1"/>
          </p:nvPr>
        </p:nvSpPr>
        <p:spPr/>
        <p:txBody>
          <a:bodyPr/>
          <a:lstStyle/>
          <a:p>
            <a:r>
              <a:rPr lang="en-US" dirty="0" smtClean="0"/>
              <a:t>Altshuller noticed patterns in invention disclosures.</a:t>
            </a:r>
            <a:endParaRPr lang="en-IN" dirty="0" smtClean="0"/>
          </a:p>
          <a:p>
            <a:r>
              <a:rPr lang="en-US" dirty="0" smtClean="0"/>
              <a:t>Altshuller </a:t>
            </a:r>
            <a:r>
              <a:rPr lang="en-IN" dirty="0" smtClean="0"/>
              <a:t>discovered </a:t>
            </a:r>
            <a:r>
              <a:rPr lang="en-IN" dirty="0"/>
              <a:t>that 98% of patented innovations </a:t>
            </a:r>
            <a:r>
              <a:rPr lang="en-IN" dirty="0" smtClean="0"/>
              <a:t>originated from an </a:t>
            </a:r>
            <a:r>
              <a:rPr lang="en-IN" dirty="0"/>
              <a:t>already known principle. </a:t>
            </a:r>
            <a:endParaRPr lang="en-IN" dirty="0" smtClean="0"/>
          </a:p>
          <a:p>
            <a:r>
              <a:rPr lang="en-IN" dirty="0" smtClean="0"/>
              <a:t>He found hat only </a:t>
            </a:r>
            <a:r>
              <a:rPr lang="en-IN" dirty="0"/>
              <a:t>2% of all patents were </a:t>
            </a:r>
            <a:r>
              <a:rPr lang="en-IN" smtClean="0"/>
              <a:t>based on ground </a:t>
            </a:r>
            <a:r>
              <a:rPr lang="en-IN" dirty="0" smtClean="0"/>
              <a:t>breaking principles.</a:t>
            </a:r>
            <a:endParaRPr lang="en-US"/>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82337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Gandhi: one of the few creative geniuses to walk the earth</a:t>
            </a:r>
          </a:p>
        </p:txBody>
      </p:sp>
      <p:pic>
        <p:nvPicPr>
          <p:cNvPr id="1026" name="Picture 2" descr="https://media.licdn.com/mpr/mpr/AAEAAQAAAAAAAAXnAAAAJGNlYTMwOThlLTRjNmItNDc4Ny1hNmE2LTQwYjliZmM1NTQ5ZA.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84218" y="1538396"/>
            <a:ext cx="7268152" cy="416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749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98" y="375635"/>
            <a:ext cx="9541906" cy="4907266"/>
          </a:xfrm>
          <a:prstGeom prst="rect">
            <a:avLst/>
          </a:prstGeom>
        </p:spPr>
      </p:pic>
      <p:sp>
        <p:nvSpPr>
          <p:cNvPr id="6" name="TextBox 5"/>
          <p:cNvSpPr txBox="1"/>
          <p:nvPr/>
        </p:nvSpPr>
        <p:spPr>
          <a:xfrm>
            <a:off x="75119" y="5418306"/>
            <a:ext cx="9221821" cy="461665"/>
          </a:xfrm>
          <a:prstGeom prst="rect">
            <a:avLst/>
          </a:prstGeom>
          <a:noFill/>
        </p:spPr>
        <p:txBody>
          <a:bodyPr wrap="square" rtlCol="0">
            <a:spAutoFit/>
          </a:bodyPr>
          <a:lstStyle/>
          <a:p>
            <a:r>
              <a:rPr lang="en-IN" sz="2400" dirty="0">
                <a:solidFill>
                  <a:srgbClr val="212121"/>
                </a:solidFill>
                <a:latin typeface="Helvetica Neue"/>
              </a:rPr>
              <a:t>https://www.toolshero.com/problem-solving/triz-method</a:t>
            </a:r>
            <a:r>
              <a:rPr lang="en-IN" sz="2400" dirty="0" smtClean="0">
                <a:solidFill>
                  <a:srgbClr val="212121"/>
                </a:solidFill>
                <a:latin typeface="Helvetica Neue"/>
              </a:rPr>
              <a:t>/</a:t>
            </a:r>
            <a:endParaRPr lang="en-US" sz="2400" dirty="0"/>
          </a:p>
        </p:txBody>
      </p:sp>
      <p:sp>
        <p:nvSpPr>
          <p:cNvPr id="7" name="TextBox 6"/>
          <p:cNvSpPr txBox="1"/>
          <p:nvPr/>
        </p:nvSpPr>
        <p:spPr>
          <a:xfrm>
            <a:off x="9708204" y="476655"/>
            <a:ext cx="2354094" cy="2246769"/>
          </a:xfrm>
          <a:prstGeom prst="rect">
            <a:avLst/>
          </a:prstGeom>
          <a:noFill/>
        </p:spPr>
        <p:txBody>
          <a:bodyPr wrap="square" rtlCol="0">
            <a:spAutoFit/>
          </a:bodyPr>
          <a:lstStyle/>
          <a:p>
            <a:r>
              <a:rPr lang="en-US" sz="2000" b="1" dirty="0" smtClean="0"/>
              <a:t>Image copyrighted by </a:t>
            </a:r>
          </a:p>
          <a:p>
            <a:r>
              <a:rPr lang="en-US" sz="2000" b="1" dirty="0" smtClean="0"/>
              <a:t>Oxford Creativity 2007</a:t>
            </a:r>
          </a:p>
          <a:p>
            <a:r>
              <a:rPr lang="en-US" sz="2000" b="1" dirty="0" smtClean="0"/>
              <a:t>Oxford TRIZ illustrated by Clive Goddard</a:t>
            </a:r>
            <a:endParaRPr lang="en-IN" sz="2000" b="1" dirty="0"/>
          </a:p>
        </p:txBody>
      </p:sp>
      <p:sp>
        <p:nvSpPr>
          <p:cNvPr id="5" name="Freeform 4"/>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985275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TRIZ</a:t>
            </a:r>
            <a:r>
              <a:rPr lang="en-IN" dirty="0"/>
              <a:t> espouses </a:t>
            </a:r>
            <a:r>
              <a:rPr lang="en-IN" sz="4000" dirty="0">
                <a:solidFill>
                  <a:srgbClr val="00B0F0"/>
                </a:solidFill>
              </a:rPr>
              <a:t>5</a:t>
            </a:r>
            <a:r>
              <a:rPr lang="en-IN" dirty="0"/>
              <a:t> basic principles for </a:t>
            </a:r>
            <a:r>
              <a:rPr lang="en-IN" dirty="0" smtClean="0"/>
              <a:t>innovation initiatives. </a:t>
            </a:r>
            <a:br>
              <a:rPr lang="en-IN" dirty="0" smtClean="0"/>
            </a:br>
            <a:r>
              <a:rPr lang="en-IN" sz="2800" dirty="0" err="1" smtClean="0">
                <a:solidFill>
                  <a:schemeClr val="tx2">
                    <a:lumMod val="25000"/>
                  </a:schemeClr>
                </a:solidFill>
              </a:rPr>
              <a:t>TRIZ</a:t>
            </a:r>
            <a:r>
              <a:rPr lang="en-IN" sz="2800" dirty="0" smtClean="0">
                <a:solidFill>
                  <a:schemeClr val="tx2">
                    <a:lumMod val="25000"/>
                  </a:schemeClr>
                </a:solidFill>
              </a:rPr>
              <a:t> uses </a:t>
            </a:r>
            <a:r>
              <a:rPr lang="en-IN" sz="4000" dirty="0" smtClean="0">
                <a:solidFill>
                  <a:srgbClr val="00B0F0"/>
                </a:solidFill>
              </a:rPr>
              <a:t>40</a:t>
            </a:r>
            <a:r>
              <a:rPr lang="en-IN" sz="2800" dirty="0" smtClean="0">
                <a:solidFill>
                  <a:schemeClr val="tx2">
                    <a:lumMod val="25000"/>
                  </a:schemeClr>
                </a:solidFill>
              </a:rPr>
              <a:t> </a:t>
            </a:r>
            <a:r>
              <a:rPr lang="en-IN" sz="2800" dirty="0">
                <a:solidFill>
                  <a:schemeClr val="tx2">
                    <a:lumMod val="25000"/>
                  </a:schemeClr>
                </a:solidFill>
              </a:rPr>
              <a:t>inventive </a:t>
            </a:r>
            <a:r>
              <a:rPr lang="en-IN" sz="2800" dirty="0" smtClean="0">
                <a:solidFill>
                  <a:schemeClr val="tx2">
                    <a:lumMod val="25000"/>
                  </a:schemeClr>
                </a:solidFill>
              </a:rPr>
              <a:t>principles to facilitate innovations. </a:t>
            </a:r>
            <a:endParaRPr lang="en-US" sz="2800" dirty="0">
              <a:solidFill>
                <a:schemeClr val="tx2">
                  <a:lumMod val="25000"/>
                </a:schemeClr>
              </a:solidFill>
            </a:endParaRPr>
          </a:p>
        </p:txBody>
      </p:sp>
      <p:sp>
        <p:nvSpPr>
          <p:cNvPr id="3" name="Text Placeholder 2"/>
          <p:cNvSpPr>
            <a:spLocks noGrp="1"/>
          </p:cNvSpPr>
          <p:nvPr>
            <p:ph type="body" idx="1"/>
          </p:nvPr>
        </p:nvSpPr>
        <p:spPr>
          <a:xfrm>
            <a:off x="753140" y="1810860"/>
            <a:ext cx="10515600" cy="2641872"/>
          </a:xfrm>
        </p:spPr>
        <p:txBody>
          <a:bodyPr/>
          <a:lstStyle/>
          <a:p>
            <a:pPr marL="0" indent="0">
              <a:buNone/>
            </a:pPr>
            <a:r>
              <a:rPr lang="en-IN" dirty="0"/>
              <a:t> </a:t>
            </a:r>
            <a:r>
              <a:rPr lang="en-IN" dirty="0" smtClean="0"/>
              <a:t>     The </a:t>
            </a:r>
            <a:r>
              <a:rPr lang="en-IN" dirty="0"/>
              <a:t>ideal end result</a:t>
            </a:r>
          </a:p>
          <a:p>
            <a:pPr indent="-457200">
              <a:buFont typeface="Wingdings" panose="05000000000000000000" pitchFamily="2" charset="2"/>
              <a:buChar char="v"/>
            </a:pPr>
            <a:r>
              <a:rPr lang="en-IN" dirty="0" smtClean="0"/>
              <a:t>It is important not to be complacent with some solution. </a:t>
            </a:r>
          </a:p>
          <a:p>
            <a:pPr indent="-457200">
              <a:buFont typeface="Wingdings" panose="05000000000000000000" pitchFamily="2" charset="2"/>
              <a:buChar char="v"/>
            </a:pPr>
            <a:r>
              <a:rPr lang="en-IN" dirty="0" smtClean="0"/>
              <a:t>There is always a better solution. </a:t>
            </a:r>
          </a:p>
          <a:p>
            <a:pPr indent="-457200">
              <a:buFont typeface="Wingdings" panose="05000000000000000000" pitchFamily="2" charset="2"/>
              <a:buChar char="v"/>
            </a:pPr>
            <a:r>
              <a:rPr lang="en-IN" dirty="0" smtClean="0"/>
              <a:t>Strive to find improvement and aim at an ideal solution.</a:t>
            </a:r>
          </a:p>
        </p:txBody>
      </p:sp>
      <p:sp>
        <p:nvSpPr>
          <p:cNvPr id="5" name="TextBox 4"/>
          <p:cNvSpPr txBox="1"/>
          <p:nvPr/>
        </p:nvSpPr>
        <p:spPr>
          <a:xfrm>
            <a:off x="291829" y="5019472"/>
            <a:ext cx="9270460" cy="523220"/>
          </a:xfrm>
          <a:prstGeom prst="rect">
            <a:avLst/>
          </a:prstGeom>
          <a:noFill/>
        </p:spPr>
        <p:txBody>
          <a:bodyPr wrap="square" rtlCol="0">
            <a:spAutoFit/>
          </a:bodyPr>
          <a:lstStyle/>
          <a:p>
            <a:r>
              <a:rPr lang="en-US" sz="2800" b="1" dirty="0" smtClean="0">
                <a:solidFill>
                  <a:srgbClr val="1F5B79"/>
                </a:solidFill>
              </a:rPr>
              <a:t>However, we should remain mindful of the 80:20 rule</a:t>
            </a:r>
            <a:endParaRPr lang="en-IN" sz="2800" b="1" dirty="0">
              <a:solidFill>
                <a:srgbClr val="1F5B79"/>
              </a:solidFill>
            </a:endParaRPr>
          </a:p>
        </p:txBody>
      </p:sp>
      <p:pic>
        <p:nvPicPr>
          <p:cNvPr id="1026" name="Picture 2" descr="dart pins in 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8171" y="921898"/>
            <a:ext cx="1704434" cy="25532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7573" y="1690688"/>
            <a:ext cx="1481254" cy="1015663"/>
          </a:xfrm>
          <a:prstGeom prst="rect">
            <a:avLst/>
          </a:prstGeom>
          <a:noFill/>
        </p:spPr>
        <p:txBody>
          <a:bodyPr wrap="square" rtlCol="0">
            <a:spAutoFit/>
          </a:bodyPr>
          <a:lstStyle/>
          <a:p>
            <a:r>
              <a:rPr lang="en-IN" sz="6000" b="1" dirty="0" smtClean="0">
                <a:latin typeface="Bradley Hand ITC" panose="03070402050302030203" pitchFamily="66" charset="0"/>
              </a:rPr>
              <a:t>01|</a:t>
            </a:r>
            <a:endParaRPr lang="en-US" sz="6000" b="1" dirty="0">
              <a:latin typeface="Bradley Hand ITC" panose="03070402050302030203" pitchFamily="66" charset="0"/>
            </a:endParaRPr>
          </a:p>
        </p:txBody>
      </p:sp>
      <p:sp>
        <p:nvSpPr>
          <p:cNvPr id="8" name="Freeform 7"/>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39063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The </a:t>
            </a:r>
            <a:r>
              <a:rPr lang="en-IN" sz="4000" dirty="0" smtClean="0">
                <a:solidFill>
                  <a:srgbClr val="00B0F0"/>
                </a:solidFill>
              </a:rPr>
              <a:t>5</a:t>
            </a:r>
            <a:r>
              <a:rPr lang="en-IN" dirty="0" smtClean="0"/>
              <a:t> </a:t>
            </a:r>
            <a:r>
              <a:rPr lang="en-IN" dirty="0"/>
              <a:t>basic principles </a:t>
            </a:r>
            <a:r>
              <a:rPr lang="en-IN" dirty="0" smtClean="0"/>
              <a:t>of </a:t>
            </a:r>
            <a:r>
              <a:rPr lang="en-IN" dirty="0" err="1" smtClean="0"/>
              <a:t>TRIZ</a:t>
            </a:r>
            <a:r>
              <a:rPr lang="en-IN" smtClean="0"/>
              <a:t> for </a:t>
            </a:r>
            <a:r>
              <a:rPr lang="en-IN" dirty="0"/>
              <a:t>innovation initiatives. </a:t>
            </a:r>
            <a:endParaRPr lang="en-US"/>
          </a:p>
        </p:txBody>
      </p:sp>
      <p:sp>
        <p:nvSpPr>
          <p:cNvPr id="3" name="Text Placeholder 2"/>
          <p:cNvSpPr>
            <a:spLocks noGrp="1"/>
          </p:cNvSpPr>
          <p:nvPr>
            <p:ph type="body" idx="1"/>
          </p:nvPr>
        </p:nvSpPr>
        <p:spPr>
          <a:xfrm>
            <a:off x="923261" y="1549179"/>
            <a:ext cx="10515600" cy="4351338"/>
          </a:xfrm>
        </p:spPr>
        <p:txBody>
          <a:bodyPr/>
          <a:lstStyle/>
          <a:p>
            <a:pPr marL="0" indent="0">
              <a:buNone/>
            </a:pPr>
            <a:r>
              <a:rPr lang="en-IN" dirty="0" smtClean="0"/>
              <a:t>        Less </a:t>
            </a:r>
            <a:r>
              <a:rPr lang="en-IN" dirty="0"/>
              <a:t>is more</a:t>
            </a:r>
          </a:p>
          <a:p>
            <a:pPr indent="-457200">
              <a:buFont typeface="Wingdings" panose="05000000000000000000" pitchFamily="2" charset="2"/>
              <a:buChar char="v"/>
            </a:pPr>
            <a:endParaRPr lang="en-IN" dirty="0" smtClean="0"/>
          </a:p>
          <a:p>
            <a:pPr indent="-457200">
              <a:buFont typeface="Wingdings" panose="05000000000000000000" pitchFamily="2" charset="2"/>
              <a:buChar char="v"/>
            </a:pPr>
            <a:r>
              <a:rPr lang="en-IN" dirty="0" smtClean="0"/>
              <a:t>This is related to lean manufacturing ethos. </a:t>
            </a:r>
          </a:p>
          <a:p>
            <a:pPr indent="-457200">
              <a:buFont typeface="Wingdings" panose="05000000000000000000" pitchFamily="2" charset="2"/>
              <a:buChar char="v"/>
            </a:pPr>
            <a:r>
              <a:rPr lang="en-IN" dirty="0" smtClean="0"/>
              <a:t>You must try to cut everything that can be eliminated without compromise on the fundamental functionalities.</a:t>
            </a:r>
          </a:p>
          <a:p>
            <a:pPr indent="-457200">
              <a:buFont typeface="Wingdings" panose="05000000000000000000" pitchFamily="2" charset="2"/>
              <a:buChar char="v"/>
            </a:pPr>
            <a:r>
              <a:rPr lang="en-IN" dirty="0" smtClean="0"/>
              <a:t>Spend the least possible amount of money. </a:t>
            </a:r>
          </a:p>
          <a:p>
            <a:pPr indent="-457200">
              <a:buFont typeface="Wingdings" panose="05000000000000000000" pitchFamily="2" charset="2"/>
              <a:buChar char="v"/>
            </a:pPr>
            <a:r>
              <a:rPr lang="en-IN" dirty="0" smtClean="0"/>
              <a:t>Chances are the objective </a:t>
            </a:r>
            <a:r>
              <a:rPr lang="en-IN" dirty="0"/>
              <a:t>can be realized with </a:t>
            </a:r>
            <a:r>
              <a:rPr lang="en-IN" dirty="0" smtClean="0"/>
              <a:t>available </a:t>
            </a:r>
            <a:br>
              <a:rPr lang="en-IN" dirty="0" smtClean="0"/>
            </a:br>
            <a:r>
              <a:rPr lang="en-IN" dirty="0" smtClean="0"/>
              <a:t>materials </a:t>
            </a:r>
            <a:r>
              <a:rPr lang="en-IN" dirty="0"/>
              <a:t>and sometimes the solution is close at hand. </a:t>
            </a:r>
          </a:p>
          <a:p>
            <a:endParaRPr lang="en-US" dirty="0"/>
          </a:p>
        </p:txBody>
      </p:sp>
      <p:sp>
        <p:nvSpPr>
          <p:cNvPr id="4" name="TextBox 3"/>
          <p:cNvSpPr txBox="1"/>
          <p:nvPr/>
        </p:nvSpPr>
        <p:spPr>
          <a:xfrm>
            <a:off x="97573" y="1414242"/>
            <a:ext cx="1481254" cy="1015663"/>
          </a:xfrm>
          <a:prstGeom prst="rect">
            <a:avLst/>
          </a:prstGeom>
          <a:noFill/>
        </p:spPr>
        <p:txBody>
          <a:bodyPr wrap="square" rtlCol="0">
            <a:spAutoFit/>
          </a:bodyPr>
          <a:lstStyle/>
          <a:p>
            <a:r>
              <a:rPr lang="en-IN" sz="6000" b="1" dirty="0" smtClean="0">
                <a:latin typeface="Bradley Hand ITC" panose="03070402050302030203" pitchFamily="66" charset="0"/>
              </a:rPr>
              <a:t>02|</a:t>
            </a:r>
            <a:endParaRPr lang="en-US" sz="6000" b="1" dirty="0">
              <a:latin typeface="Bradley Hand ITC" panose="03070402050302030203" pitchFamily="66" charset="0"/>
            </a:endParaRPr>
          </a:p>
        </p:txBody>
      </p:sp>
      <p:sp>
        <p:nvSpPr>
          <p:cNvPr id="5" name="Freeform 4"/>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956128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The </a:t>
            </a:r>
            <a:r>
              <a:rPr lang="en-IN" sz="4000">
                <a:solidFill>
                  <a:srgbClr val="00B0F0"/>
                </a:solidFill>
              </a:rPr>
              <a:t>5</a:t>
            </a:r>
            <a:r>
              <a:rPr lang="en-IN"/>
              <a:t> basic principles of TRIZ for innovation initiatives. </a:t>
            </a:r>
            <a:endParaRPr lang="en-US"/>
          </a:p>
        </p:txBody>
      </p:sp>
      <p:sp>
        <p:nvSpPr>
          <p:cNvPr id="3" name="Text Placeholder 2"/>
          <p:cNvSpPr>
            <a:spLocks noGrp="1"/>
          </p:cNvSpPr>
          <p:nvPr>
            <p:ph type="body" idx="1"/>
          </p:nvPr>
        </p:nvSpPr>
        <p:spPr>
          <a:xfrm>
            <a:off x="420796" y="1338147"/>
            <a:ext cx="10515600" cy="3900060"/>
          </a:xfrm>
        </p:spPr>
        <p:txBody>
          <a:bodyPr/>
          <a:lstStyle/>
          <a:p>
            <a:pPr marL="0" indent="0">
              <a:buNone/>
            </a:pPr>
            <a:r>
              <a:rPr lang="en-IN" dirty="0" smtClean="0"/>
              <a:t>           Solutions </a:t>
            </a:r>
            <a:r>
              <a:rPr lang="en-IN" dirty="0"/>
              <a:t>already </a:t>
            </a:r>
            <a:r>
              <a:rPr lang="en-IN" dirty="0" smtClean="0"/>
              <a:t>exist</a:t>
            </a:r>
          </a:p>
          <a:p>
            <a:pPr marL="0" indent="0">
              <a:buNone/>
            </a:pPr>
            <a:endParaRPr lang="en-IN" dirty="0"/>
          </a:p>
          <a:p>
            <a:pPr indent="-457200">
              <a:buFont typeface="Wingdings" panose="05000000000000000000" pitchFamily="2" charset="2"/>
              <a:buChar char="v"/>
            </a:pPr>
            <a:r>
              <a:rPr lang="en-IN" dirty="0" smtClean="0"/>
              <a:t>Almost all problems can be solved using some existing principles.</a:t>
            </a:r>
          </a:p>
          <a:p>
            <a:pPr indent="-457200">
              <a:buFont typeface="Wingdings" panose="05000000000000000000" pitchFamily="2" charset="2"/>
              <a:buChar char="v"/>
            </a:pPr>
            <a:r>
              <a:rPr lang="en-IN" dirty="0" smtClean="0"/>
              <a:t>One has to search within and outside the specific knowledge domains in search for solutions.</a:t>
            </a:r>
          </a:p>
          <a:p>
            <a:pPr indent="-457200">
              <a:buFont typeface="Wingdings" panose="05000000000000000000" pitchFamily="2" charset="2"/>
              <a:buChar char="v"/>
            </a:pPr>
            <a:r>
              <a:rPr lang="en-IN" dirty="0" smtClean="0"/>
              <a:t>This can reduce time, money, and man-hours and accelerate the innovation process.</a:t>
            </a:r>
          </a:p>
        </p:txBody>
      </p:sp>
      <p:sp>
        <p:nvSpPr>
          <p:cNvPr id="5" name="TextBox 4"/>
          <p:cNvSpPr txBox="1"/>
          <p:nvPr/>
        </p:nvSpPr>
        <p:spPr>
          <a:xfrm>
            <a:off x="97573" y="1284982"/>
            <a:ext cx="1481254" cy="1015663"/>
          </a:xfrm>
          <a:prstGeom prst="rect">
            <a:avLst/>
          </a:prstGeom>
          <a:noFill/>
        </p:spPr>
        <p:txBody>
          <a:bodyPr wrap="square" rtlCol="0">
            <a:spAutoFit/>
          </a:bodyPr>
          <a:lstStyle/>
          <a:p>
            <a:r>
              <a:rPr lang="en-IN" sz="6000" b="1" dirty="0" smtClean="0">
                <a:latin typeface="Bradley Hand ITC" panose="03070402050302030203" pitchFamily="66" charset="0"/>
              </a:rPr>
              <a:t>03|</a:t>
            </a:r>
            <a:endParaRPr lang="en-US" sz="6000" b="1" dirty="0">
              <a:latin typeface="Bradley Hand ITC" panose="03070402050302030203" pitchFamily="66" charset="0"/>
            </a:endParaRPr>
          </a:p>
        </p:txBody>
      </p:sp>
      <p:sp>
        <p:nvSpPr>
          <p:cNvPr id="6" name="Freeform 5"/>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40624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The </a:t>
            </a:r>
            <a:r>
              <a:rPr lang="en-IN" sz="4000">
                <a:solidFill>
                  <a:srgbClr val="00B0F0"/>
                </a:solidFill>
              </a:rPr>
              <a:t>5</a:t>
            </a:r>
            <a:r>
              <a:rPr lang="en-IN"/>
              <a:t> basic principles of TRIZ for innovation initiatives. </a:t>
            </a:r>
            <a:endParaRPr lang="en-US"/>
          </a:p>
        </p:txBody>
      </p:sp>
      <p:sp>
        <p:nvSpPr>
          <p:cNvPr id="3" name="Text Placeholder 2"/>
          <p:cNvSpPr>
            <a:spLocks noGrp="1"/>
          </p:cNvSpPr>
          <p:nvPr>
            <p:ph type="body" idx="1"/>
          </p:nvPr>
        </p:nvSpPr>
        <p:spPr>
          <a:xfrm>
            <a:off x="938561" y="1468786"/>
            <a:ext cx="10515600" cy="2563495"/>
          </a:xfrm>
        </p:spPr>
        <p:txBody>
          <a:bodyPr/>
          <a:lstStyle/>
          <a:p>
            <a:pPr marL="0" indent="0">
              <a:buNone/>
            </a:pPr>
            <a:r>
              <a:rPr lang="en-IN" dirty="0" smtClean="0"/>
              <a:t>      Search </a:t>
            </a:r>
            <a:r>
              <a:rPr lang="en-IN" dirty="0"/>
              <a:t>for fundamental contradictions</a:t>
            </a:r>
          </a:p>
          <a:p>
            <a:pPr indent="-457200">
              <a:buFont typeface="Wingdings" panose="05000000000000000000" pitchFamily="2" charset="2"/>
              <a:buChar char="v"/>
            </a:pPr>
            <a:r>
              <a:rPr lang="en-IN" dirty="0" smtClean="0"/>
              <a:t>Problems can be thought of as contradiction to solutions.</a:t>
            </a:r>
          </a:p>
          <a:p>
            <a:pPr indent="-457200">
              <a:buFont typeface="Wingdings" panose="05000000000000000000" pitchFamily="2" charset="2"/>
              <a:buChar char="v"/>
            </a:pPr>
            <a:r>
              <a:rPr lang="en-US" dirty="0" smtClean="0"/>
              <a:t>Most problem-solution has conflicting requirements.</a:t>
            </a:r>
            <a:endParaRPr lang="en-IN" dirty="0" smtClean="0"/>
          </a:p>
          <a:p>
            <a:pPr indent="-457200">
              <a:buFont typeface="Wingdings" panose="05000000000000000000" pitchFamily="2" charset="2"/>
              <a:buChar char="v"/>
            </a:pPr>
            <a:r>
              <a:rPr lang="en-IN" dirty="0" smtClean="0"/>
              <a:t>If the contradictions can be accurately identified, solution will emerge. Don’t compromise.</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6571" b="31048"/>
          <a:stretch/>
        </p:blipFill>
        <p:spPr>
          <a:xfrm>
            <a:off x="243840" y="4346324"/>
            <a:ext cx="3100251" cy="1505837"/>
          </a:xfrm>
          <a:prstGeom prst="rect">
            <a:avLst/>
          </a:prstGeom>
        </p:spPr>
      </p:pic>
      <p:pic>
        <p:nvPicPr>
          <p:cNvPr id="5" name="Picture 4"/>
          <p:cNvPicPr>
            <a:picLocks noChangeAspect="1"/>
          </p:cNvPicPr>
          <p:nvPr/>
        </p:nvPicPr>
        <p:blipFill>
          <a:blip r:embed="rId3"/>
          <a:stretch>
            <a:fillRect/>
          </a:stretch>
        </p:blipFill>
        <p:spPr>
          <a:xfrm rot="16200000">
            <a:off x="4824806" y="2908407"/>
            <a:ext cx="1331766" cy="4293193"/>
          </a:xfrm>
          <a:prstGeom prst="rect">
            <a:avLst/>
          </a:prstGeom>
        </p:spPr>
      </p:pic>
      <p:sp>
        <p:nvSpPr>
          <p:cNvPr id="6" name="TextBox 5"/>
          <p:cNvSpPr txBox="1"/>
          <p:nvPr/>
        </p:nvSpPr>
        <p:spPr>
          <a:xfrm>
            <a:off x="97573" y="1361276"/>
            <a:ext cx="1481254" cy="1015663"/>
          </a:xfrm>
          <a:prstGeom prst="rect">
            <a:avLst/>
          </a:prstGeom>
          <a:noFill/>
        </p:spPr>
        <p:txBody>
          <a:bodyPr wrap="square" rtlCol="0">
            <a:spAutoFit/>
          </a:bodyPr>
          <a:lstStyle/>
          <a:p>
            <a:r>
              <a:rPr lang="en-IN" sz="6000" b="1" dirty="0" smtClean="0">
                <a:latin typeface="Bradley Hand ITC" panose="03070402050302030203" pitchFamily="66" charset="0"/>
              </a:rPr>
              <a:t>04|</a:t>
            </a:r>
            <a:endParaRPr lang="en-US" sz="6000" b="1" dirty="0">
              <a:latin typeface="Bradley Hand ITC" panose="03070402050302030203" pitchFamily="66" charset="0"/>
            </a:endParaRPr>
          </a:p>
        </p:txBody>
      </p:sp>
      <p:sp>
        <p:nvSpPr>
          <p:cNvPr id="7" name="Freeform 6"/>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688278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a:t>
            </a:r>
            <a:r>
              <a:rPr lang="en-IN" sz="4000" dirty="0">
                <a:solidFill>
                  <a:srgbClr val="00B0F0"/>
                </a:solidFill>
              </a:rPr>
              <a:t>5</a:t>
            </a:r>
            <a:r>
              <a:rPr lang="en-IN" dirty="0"/>
              <a:t> basic principles of </a:t>
            </a:r>
            <a:r>
              <a:rPr lang="en-IN" dirty="0" err="1"/>
              <a:t>TRIZ</a:t>
            </a:r>
            <a:r>
              <a:rPr lang="en-IN" dirty="0"/>
              <a:t> for innovation initiatives. </a:t>
            </a:r>
            <a:endParaRPr lang="en-US" dirty="0"/>
          </a:p>
        </p:txBody>
      </p:sp>
      <p:sp>
        <p:nvSpPr>
          <p:cNvPr id="3" name="Text Placeholder 2"/>
          <p:cNvSpPr>
            <a:spLocks noGrp="1"/>
          </p:cNvSpPr>
          <p:nvPr>
            <p:ph type="body" idx="1"/>
          </p:nvPr>
        </p:nvSpPr>
        <p:spPr>
          <a:xfrm>
            <a:off x="838200" y="1457635"/>
            <a:ext cx="10515600" cy="4351338"/>
          </a:xfrm>
        </p:spPr>
        <p:txBody>
          <a:bodyPr/>
          <a:lstStyle/>
          <a:p>
            <a:pPr marL="0" indent="0">
              <a:buNone/>
            </a:pPr>
            <a:r>
              <a:rPr lang="en-IN" dirty="0" smtClean="0"/>
              <a:t>        Lines </a:t>
            </a:r>
            <a:r>
              <a:rPr lang="en-IN" dirty="0"/>
              <a:t>of evolution</a:t>
            </a:r>
          </a:p>
          <a:p>
            <a:pPr indent="-457200">
              <a:buFont typeface="Wingdings" panose="05000000000000000000" pitchFamily="2" charset="2"/>
              <a:buChar char="v"/>
            </a:pPr>
            <a:r>
              <a:rPr lang="en-IN" dirty="0" smtClean="0"/>
              <a:t>All systems are part of nature.</a:t>
            </a:r>
          </a:p>
          <a:p>
            <a:pPr indent="-457200">
              <a:buFont typeface="Wingdings" panose="05000000000000000000" pitchFamily="2" charset="2"/>
              <a:buChar char="v"/>
            </a:pPr>
            <a:r>
              <a:rPr lang="en-IN" dirty="0" smtClean="0"/>
              <a:t>Nothing evolves in nature randomly that drastically disrupts nature. </a:t>
            </a:r>
          </a:p>
          <a:p>
            <a:pPr indent="-457200">
              <a:buFont typeface="Wingdings" panose="05000000000000000000" pitchFamily="2" charset="2"/>
              <a:buChar char="v"/>
            </a:pPr>
            <a:r>
              <a:rPr lang="en-IN" dirty="0" smtClean="0"/>
              <a:t>Changes follow some patterns and by studying the patterns, </a:t>
            </a:r>
            <a:br>
              <a:rPr lang="en-IN" dirty="0" smtClean="0"/>
            </a:br>
            <a:r>
              <a:rPr lang="en-IN" dirty="0" smtClean="0"/>
              <a:t>it is possible to predict how technology has to evolve.</a:t>
            </a:r>
          </a:p>
          <a:p>
            <a:pPr marL="114300" indent="0">
              <a:buNone/>
            </a:pPr>
            <a:endParaRPr lang="en-US" dirty="0"/>
          </a:p>
        </p:txBody>
      </p:sp>
      <p:sp>
        <p:nvSpPr>
          <p:cNvPr id="4" name="TextBox 3"/>
          <p:cNvSpPr txBox="1"/>
          <p:nvPr/>
        </p:nvSpPr>
        <p:spPr>
          <a:xfrm>
            <a:off x="97573" y="1300395"/>
            <a:ext cx="1481254" cy="1015663"/>
          </a:xfrm>
          <a:prstGeom prst="rect">
            <a:avLst/>
          </a:prstGeom>
          <a:noFill/>
        </p:spPr>
        <p:txBody>
          <a:bodyPr wrap="square" rtlCol="0">
            <a:spAutoFit/>
          </a:bodyPr>
          <a:lstStyle/>
          <a:p>
            <a:r>
              <a:rPr lang="en-IN" sz="6000" b="1" dirty="0" smtClean="0">
                <a:latin typeface="Bradley Hand ITC" panose="03070402050302030203" pitchFamily="66" charset="0"/>
              </a:rPr>
              <a:t>05|</a:t>
            </a:r>
            <a:endParaRPr lang="en-US" sz="6000" b="1" dirty="0">
              <a:latin typeface="Bradley Hand ITC" panose="03070402050302030203" pitchFamily="66" charset="0"/>
            </a:endParaRPr>
          </a:p>
        </p:txBody>
      </p:sp>
      <p:sp>
        <p:nvSpPr>
          <p:cNvPr id="5" name="Freeform 4"/>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030894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TRIZ IS</a:t>
            </a:r>
            <a:endParaRPr lang="en-IN" dirty="0"/>
          </a:p>
        </p:txBody>
      </p:sp>
      <p:sp>
        <p:nvSpPr>
          <p:cNvPr id="6" name="Oval 5"/>
          <p:cNvSpPr/>
          <p:nvPr/>
        </p:nvSpPr>
        <p:spPr>
          <a:xfrm rot="16200000">
            <a:off x="622334" y="1699538"/>
            <a:ext cx="6377750" cy="2873829"/>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7" name="Down Arrow 6"/>
          <p:cNvSpPr/>
          <p:nvPr/>
        </p:nvSpPr>
        <p:spPr>
          <a:xfrm>
            <a:off x="12850707" y="3704475"/>
            <a:ext cx="846666" cy="541866"/>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8" name="Freeform 7"/>
          <p:cNvSpPr/>
          <p:nvPr/>
        </p:nvSpPr>
        <p:spPr>
          <a:xfrm>
            <a:off x="4063999" y="5088466"/>
            <a:ext cx="4064000" cy="1016000"/>
          </a:xfrm>
          <a:custGeom>
            <a:avLst/>
            <a:gdLst>
              <a:gd name="connsiteX0" fmla="*/ 0 w 4064000"/>
              <a:gd name="connsiteY0" fmla="*/ 0 h 1016000"/>
              <a:gd name="connsiteX1" fmla="*/ 4064000 w 4064000"/>
              <a:gd name="connsiteY1" fmla="*/ 0 h 1016000"/>
              <a:gd name="connsiteX2" fmla="*/ 4064000 w 4064000"/>
              <a:gd name="connsiteY2" fmla="*/ 1016000 h 1016000"/>
              <a:gd name="connsiteX3" fmla="*/ 0 w 4064000"/>
              <a:gd name="connsiteY3" fmla="*/ 1016000 h 1016000"/>
              <a:gd name="connsiteX4" fmla="*/ 0 w 4064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016000">
                <a:moveTo>
                  <a:pt x="0" y="0"/>
                </a:moveTo>
                <a:lnTo>
                  <a:pt x="4064000" y="0"/>
                </a:lnTo>
                <a:lnTo>
                  <a:pt x="4064000" y="1016000"/>
                </a:lnTo>
                <a:lnTo>
                  <a:pt x="0" y="101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3144" tIns="263144" rIns="263144" bIns="263144" numCol="1" spcCol="1270" anchor="ctr" anchorCtr="0">
            <a:noAutofit/>
          </a:bodyPr>
          <a:lstStyle/>
          <a:p>
            <a:pPr lvl="0" algn="ctr" defTabSz="1644650">
              <a:lnSpc>
                <a:spcPct val="90000"/>
              </a:lnSpc>
              <a:spcBef>
                <a:spcPct val="0"/>
              </a:spcBef>
              <a:spcAft>
                <a:spcPct val="35000"/>
              </a:spcAft>
            </a:pPr>
            <a:endParaRPr lang="en-IN" sz="3700" kern="1200"/>
          </a:p>
        </p:txBody>
      </p:sp>
      <p:sp>
        <p:nvSpPr>
          <p:cNvPr id="9" name="Freeform 8"/>
          <p:cNvSpPr/>
          <p:nvPr/>
        </p:nvSpPr>
        <p:spPr>
          <a:xfrm>
            <a:off x="1899781" y="2812227"/>
            <a:ext cx="3316753" cy="3316753"/>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3825" tIns="263825" rIns="263825" bIns="263825" numCol="1" spcCol="1270" anchor="ctr" anchorCtr="0">
            <a:noAutofit/>
          </a:bodyPr>
          <a:lstStyle/>
          <a:p>
            <a:pPr lvl="0" algn="ctr" defTabSz="1422400">
              <a:lnSpc>
                <a:spcPct val="90000"/>
              </a:lnSpc>
              <a:spcBef>
                <a:spcPct val="0"/>
              </a:spcBef>
              <a:spcAft>
                <a:spcPct val="35000"/>
              </a:spcAft>
            </a:pPr>
            <a:endParaRPr lang="en-IN" sz="3200" kern="1200"/>
          </a:p>
        </p:txBody>
      </p:sp>
      <p:sp>
        <p:nvSpPr>
          <p:cNvPr id="10" name="Freeform 9"/>
          <p:cNvSpPr/>
          <p:nvPr/>
        </p:nvSpPr>
        <p:spPr>
          <a:xfrm>
            <a:off x="1982409" y="80249"/>
            <a:ext cx="3316753" cy="3316753"/>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3825" tIns="263825" rIns="263825" bIns="263825" numCol="1" spcCol="1270" anchor="ctr" anchorCtr="0">
            <a:noAutofit/>
          </a:bodyPr>
          <a:lstStyle/>
          <a:p>
            <a:pPr lvl="0" algn="ctr" defTabSz="1422400">
              <a:lnSpc>
                <a:spcPct val="90000"/>
              </a:lnSpc>
              <a:spcBef>
                <a:spcPct val="0"/>
              </a:spcBef>
              <a:spcAft>
                <a:spcPct val="35000"/>
              </a:spcAft>
            </a:pPr>
            <a:endParaRPr lang="en-IN" sz="3200" kern="1200"/>
          </a:p>
        </p:txBody>
      </p:sp>
      <p:sp>
        <p:nvSpPr>
          <p:cNvPr id="11" name="Freeform 10"/>
          <p:cNvSpPr/>
          <p:nvPr/>
        </p:nvSpPr>
        <p:spPr>
          <a:xfrm>
            <a:off x="5045168" y="1460630"/>
            <a:ext cx="3316753" cy="3316753"/>
          </a:xfrm>
          <a:custGeom>
            <a:avLst/>
            <a:gdLst>
              <a:gd name="connsiteX0" fmla="*/ 0 w 1524000"/>
              <a:gd name="connsiteY0" fmla="*/ 762000 h 1524000"/>
              <a:gd name="connsiteX1" fmla="*/ 762000 w 1524000"/>
              <a:gd name="connsiteY1" fmla="*/ 0 h 1524000"/>
              <a:gd name="connsiteX2" fmla="*/ 1524000 w 1524000"/>
              <a:gd name="connsiteY2" fmla="*/ 762000 h 1524000"/>
              <a:gd name="connsiteX3" fmla="*/ 762000 w 1524000"/>
              <a:gd name="connsiteY3" fmla="*/ 1524000 h 1524000"/>
              <a:gd name="connsiteX4" fmla="*/ 0 w 1524000"/>
              <a:gd name="connsiteY4" fmla="*/ 76200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0" y="762000"/>
                </a:moveTo>
                <a:cubicBezTo>
                  <a:pt x="0" y="341159"/>
                  <a:pt x="341159" y="0"/>
                  <a:pt x="762000" y="0"/>
                </a:cubicBezTo>
                <a:cubicBezTo>
                  <a:pt x="1182841" y="0"/>
                  <a:pt x="1524000" y="341159"/>
                  <a:pt x="1524000" y="762000"/>
                </a:cubicBezTo>
                <a:cubicBezTo>
                  <a:pt x="1524000" y="1182841"/>
                  <a:pt x="1182841" y="1524000"/>
                  <a:pt x="762000" y="1524000"/>
                </a:cubicBezTo>
                <a:cubicBezTo>
                  <a:pt x="341159" y="1524000"/>
                  <a:pt x="0" y="1182841"/>
                  <a:pt x="0" y="76200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3825" tIns="263825" rIns="263825" bIns="263825" numCol="1" spcCol="1270" anchor="ctr" anchorCtr="0">
            <a:noAutofit/>
          </a:bodyPr>
          <a:lstStyle/>
          <a:p>
            <a:pPr lvl="0" algn="ctr" defTabSz="1422400">
              <a:lnSpc>
                <a:spcPct val="90000"/>
              </a:lnSpc>
              <a:spcBef>
                <a:spcPct val="0"/>
              </a:spcBef>
              <a:spcAft>
                <a:spcPct val="35000"/>
              </a:spcAft>
            </a:pPr>
            <a:endParaRPr lang="en-IN" sz="3200" kern="1200"/>
          </a:p>
        </p:txBody>
      </p:sp>
      <p:sp>
        <p:nvSpPr>
          <p:cNvPr id="12" name="Shape 11"/>
          <p:cNvSpPr/>
          <p:nvPr/>
        </p:nvSpPr>
        <p:spPr>
          <a:xfrm rot="16200000">
            <a:off x="2122835" y="-514369"/>
            <a:ext cx="6955971" cy="7236822"/>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13" name="TextBox 12"/>
          <p:cNvSpPr txBox="1"/>
          <p:nvPr/>
        </p:nvSpPr>
        <p:spPr>
          <a:xfrm>
            <a:off x="2416568" y="470583"/>
            <a:ext cx="2325129" cy="2308324"/>
          </a:xfrm>
          <a:prstGeom prst="rect">
            <a:avLst/>
          </a:prstGeom>
          <a:noFill/>
        </p:spPr>
        <p:txBody>
          <a:bodyPr wrap="square" rtlCol="0">
            <a:spAutoFit/>
          </a:bodyPr>
          <a:lstStyle/>
          <a:p>
            <a:pPr algn="ctr"/>
            <a:r>
              <a:rPr lang="en-US" sz="2400" dirty="0" smtClean="0"/>
              <a:t>A way of accessing the </a:t>
            </a:r>
            <a:r>
              <a:rPr lang="en-US" sz="2400" b="1" u="sng" dirty="0" smtClean="0"/>
              <a:t>collective creativity </a:t>
            </a:r>
            <a:r>
              <a:rPr lang="en-US" sz="2400" dirty="0" smtClean="0"/>
              <a:t>of humanity built over centuries</a:t>
            </a:r>
            <a:endParaRPr lang="en-IN" sz="2400" dirty="0"/>
          </a:p>
        </p:txBody>
      </p:sp>
      <p:sp>
        <p:nvSpPr>
          <p:cNvPr id="15" name="TextBox 14"/>
          <p:cNvSpPr txBox="1"/>
          <p:nvPr/>
        </p:nvSpPr>
        <p:spPr>
          <a:xfrm>
            <a:off x="5543095" y="1822605"/>
            <a:ext cx="2497272" cy="2677656"/>
          </a:xfrm>
          <a:prstGeom prst="rect">
            <a:avLst/>
          </a:prstGeom>
          <a:noFill/>
        </p:spPr>
        <p:txBody>
          <a:bodyPr wrap="square" rtlCol="0">
            <a:spAutoFit/>
          </a:bodyPr>
          <a:lstStyle/>
          <a:p>
            <a:pPr algn="ctr"/>
            <a:r>
              <a:rPr lang="en-US" sz="2400" dirty="0" smtClean="0"/>
              <a:t>A set of systematic thinking tools to help you think </a:t>
            </a:r>
            <a:r>
              <a:rPr lang="en-US" sz="2400" b="1" u="sng" dirty="0" smtClean="0"/>
              <a:t>systematically</a:t>
            </a:r>
            <a:r>
              <a:rPr lang="en-US" sz="2400" dirty="0" smtClean="0"/>
              <a:t> in innovation process</a:t>
            </a:r>
            <a:endParaRPr lang="en-IN" sz="2400" dirty="0"/>
          </a:p>
        </p:txBody>
      </p:sp>
      <p:sp>
        <p:nvSpPr>
          <p:cNvPr id="16" name="TextBox 15"/>
          <p:cNvSpPr txBox="1"/>
          <p:nvPr/>
        </p:nvSpPr>
        <p:spPr>
          <a:xfrm>
            <a:off x="2303963" y="3367453"/>
            <a:ext cx="2497272" cy="2308324"/>
          </a:xfrm>
          <a:prstGeom prst="rect">
            <a:avLst/>
          </a:prstGeom>
          <a:noFill/>
        </p:spPr>
        <p:txBody>
          <a:bodyPr wrap="square" rtlCol="0">
            <a:spAutoFit/>
          </a:bodyPr>
          <a:lstStyle/>
          <a:p>
            <a:pPr algn="ctr"/>
            <a:r>
              <a:rPr lang="en-US" sz="2400" dirty="0" smtClean="0"/>
              <a:t>An </a:t>
            </a:r>
            <a:r>
              <a:rPr lang="en-US" sz="2400" b="1" u="sng" dirty="0" smtClean="0"/>
              <a:t>attitude</a:t>
            </a:r>
            <a:r>
              <a:rPr lang="en-US" sz="2400" dirty="0" smtClean="0"/>
              <a:t> to problem solving that can accelerate the process of finding solution</a:t>
            </a:r>
            <a:endParaRPr lang="en-IN" sz="2400" dirty="0"/>
          </a:p>
        </p:txBody>
      </p:sp>
      <p:sp>
        <p:nvSpPr>
          <p:cNvPr id="17" name="Right Arrow 16"/>
          <p:cNvSpPr/>
          <p:nvPr/>
        </p:nvSpPr>
        <p:spPr>
          <a:xfrm>
            <a:off x="9174570" y="2186510"/>
            <a:ext cx="1416713" cy="1949847"/>
          </a:xfrm>
          <a:prstGeom prst="rightArrow">
            <a:avLst>
              <a:gd name="adj1" fmla="val 86177"/>
              <a:gd name="adj2" fmla="val 50000"/>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entagon 2"/>
          <p:cNvSpPr/>
          <p:nvPr/>
        </p:nvSpPr>
        <p:spPr>
          <a:xfrm>
            <a:off x="8127999" y="2568776"/>
            <a:ext cx="2463284" cy="1185313"/>
          </a:xfrm>
          <a:prstGeom prst="homePlate">
            <a:avLst>
              <a:gd name="adj" fmla="val 36545"/>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969778" y="2797377"/>
            <a:ext cx="1935480" cy="584775"/>
          </a:xfrm>
          <a:prstGeom prst="rect">
            <a:avLst/>
          </a:prstGeom>
          <a:noFill/>
          <a:ln>
            <a:solidFill>
              <a:srgbClr val="FFC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dirty="0" smtClean="0"/>
              <a:t>Invention</a:t>
            </a:r>
            <a:endParaRPr lang="en-IN" sz="3200" dirty="0"/>
          </a:p>
        </p:txBody>
      </p:sp>
      <p:sp>
        <p:nvSpPr>
          <p:cNvPr id="19" name="Freeform 18"/>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49483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wonderful reference material by Oxford Creativity</a:t>
            </a:r>
            <a:endParaRPr lang="en-IN" dirty="0"/>
          </a:p>
        </p:txBody>
      </p:sp>
      <p:sp>
        <p:nvSpPr>
          <p:cNvPr id="3" name="Text Placeholder 2"/>
          <p:cNvSpPr>
            <a:spLocks noGrp="1"/>
          </p:cNvSpPr>
          <p:nvPr>
            <p:ph type="body" idx="1"/>
          </p:nvPr>
        </p:nvSpPr>
        <p:spPr/>
        <p:txBody>
          <a:bodyPr/>
          <a:lstStyle/>
          <a:p>
            <a:r>
              <a:rPr lang="en-IN" dirty="0">
                <a:hlinkClick r:id="rId2"/>
              </a:rPr>
              <a:t>https://</a:t>
            </a:r>
            <a:r>
              <a:rPr lang="en-IN" dirty="0" err="1" smtClean="0">
                <a:hlinkClick r:id="rId2"/>
              </a:rPr>
              <a:t>www.slideshare.net</a:t>
            </a:r>
            <a:r>
              <a:rPr lang="en-IN" dirty="0" smtClean="0">
                <a:hlinkClick r:id="rId2"/>
              </a:rPr>
              <a:t>/</a:t>
            </a:r>
            <a:r>
              <a:rPr lang="en-IN" dirty="0" err="1" smtClean="0">
                <a:hlinkClick r:id="rId2"/>
              </a:rPr>
              <a:t>assocpm</a:t>
            </a:r>
            <a:r>
              <a:rPr lang="en-IN" dirty="0" smtClean="0">
                <a:hlinkClick r:id="rId2"/>
              </a:rPr>
              <a:t>/structured-innovation-for-pm-</a:t>
            </a:r>
            <a:r>
              <a:rPr lang="en-IN" dirty="0" err="1" smtClean="0">
                <a:hlinkClick r:id="rId2"/>
              </a:rPr>
              <a:t>triz</a:t>
            </a:r>
            <a:r>
              <a:rPr lang="en-IN" dirty="0" smtClean="0">
                <a:hlinkClick r:id="rId2"/>
              </a:rPr>
              <a:t>-problem-solving-method</a:t>
            </a:r>
            <a:endParaRPr lang="en-IN" dirty="0" smtClean="0"/>
          </a:p>
          <a:p>
            <a:r>
              <a:rPr lang="en-US" dirty="0">
                <a:hlinkClick r:id="rId3"/>
              </a:rPr>
              <a:t>https://</a:t>
            </a:r>
            <a:r>
              <a:rPr lang="en-US" dirty="0" err="1">
                <a:hlinkClick r:id="rId3"/>
              </a:rPr>
              <a:t>www.toolshero.com</a:t>
            </a:r>
            <a:r>
              <a:rPr lang="en-US" dirty="0">
                <a:hlinkClick r:id="rId3"/>
              </a:rPr>
              <a:t>/problem-solving/</a:t>
            </a:r>
            <a:r>
              <a:rPr lang="en-US" dirty="0" err="1">
                <a:hlinkClick r:id="rId3"/>
              </a:rPr>
              <a:t>triz</a:t>
            </a:r>
            <a:r>
              <a:rPr lang="en-US" dirty="0">
                <a:hlinkClick r:id="rId3"/>
              </a:rPr>
              <a:t>-method/</a:t>
            </a:r>
            <a:endParaRPr lang="en-US" dirty="0"/>
          </a:p>
          <a:p>
            <a:endParaRPr lang="en-IN" dirty="0"/>
          </a:p>
        </p:txBody>
      </p:sp>
      <p:sp>
        <p:nvSpPr>
          <p:cNvPr id="6" name="Freeform 5"/>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205327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 reference</a:t>
            </a:r>
            <a:endParaRPr lang="en-IN" dirty="0"/>
          </a:p>
        </p:txBody>
      </p:sp>
      <p:sp>
        <p:nvSpPr>
          <p:cNvPr id="3" name="Content Placeholder 2"/>
          <p:cNvSpPr>
            <a:spLocks noGrp="1"/>
          </p:cNvSpPr>
          <p:nvPr>
            <p:ph idx="1"/>
          </p:nvPr>
        </p:nvSpPr>
        <p:spPr/>
        <p:txBody>
          <a:bodyPr/>
          <a:lstStyle/>
          <a:p>
            <a:r>
              <a:rPr lang="en-US" dirty="0"/>
              <a:t>Simplified TRIZ: New Problem Solving Applications for Technical and Business </a:t>
            </a:r>
            <a:r>
              <a:rPr lang="en-US" dirty="0" smtClean="0"/>
              <a:t>Professionals - by - </a:t>
            </a:r>
            <a:r>
              <a:rPr lang="en-US" b="0" dirty="0" err="1" smtClean="0"/>
              <a:t>Kalevi</a:t>
            </a:r>
            <a:r>
              <a:rPr lang="en-US" b="0" dirty="0" smtClean="0"/>
              <a:t> </a:t>
            </a:r>
            <a:r>
              <a:rPr lang="en-US" b="0" dirty="0" err="1"/>
              <a:t>Rantanen</a:t>
            </a:r>
            <a:r>
              <a:rPr lang="en-US" b="0" dirty="0"/>
              <a:t>, David W. Conley, Ellen R. </a:t>
            </a:r>
            <a:r>
              <a:rPr lang="en-US" b="0" dirty="0" err="1" smtClean="0"/>
              <a:t>Domb</a:t>
            </a:r>
            <a:r>
              <a:rPr lang="en-US" b="0" dirty="0" smtClean="0"/>
              <a:t>, Publisher</a:t>
            </a:r>
            <a:r>
              <a:rPr lang="en-US" b="0" dirty="0"/>
              <a:t>: Productivity </a:t>
            </a:r>
            <a:r>
              <a:rPr lang="en-US" b="0" dirty="0" err="1"/>
              <a:t>Press;Taylor</a:t>
            </a:r>
            <a:r>
              <a:rPr lang="en-US" b="0" dirty="0"/>
              <a:t> &amp; Francis, Year: </a:t>
            </a:r>
            <a:r>
              <a:rPr lang="en-US" b="0" dirty="0" smtClean="0"/>
              <a:t>2018</a:t>
            </a:r>
          </a:p>
          <a:p>
            <a:r>
              <a:rPr lang="en-IN" b="0" dirty="0" smtClean="0"/>
              <a:t>Web resources:</a:t>
            </a:r>
          </a:p>
          <a:p>
            <a:pPr marL="0" indent="0">
              <a:buNone/>
            </a:pPr>
            <a:r>
              <a:rPr lang="en-US" altLang="en-US" dirty="0">
                <a:hlinkClick r:id="rId2"/>
              </a:rPr>
              <a:t>http://www.triz40.com</a:t>
            </a:r>
            <a:r>
              <a:rPr lang="en-US" altLang="en-US" dirty="0"/>
              <a:t>/</a:t>
            </a:r>
          </a:p>
          <a:p>
            <a:endParaRPr lang="en-US" b="0" dirty="0"/>
          </a:p>
          <a:p>
            <a:endParaRPr lang="en-IN" dirty="0"/>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98812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err="1"/>
              <a:t>TRIZ</a:t>
            </a:r>
            <a:endParaRPr lang="en-US" dirty="0"/>
          </a:p>
        </p:txBody>
      </p:sp>
      <p:sp>
        <p:nvSpPr>
          <p:cNvPr id="6" name="Content Placeholder 5"/>
          <p:cNvSpPr>
            <a:spLocks noGrp="1"/>
          </p:cNvSpPr>
          <p:nvPr>
            <p:ph idx="1"/>
          </p:nvPr>
        </p:nvSpPr>
        <p:spPr>
          <a:xfrm>
            <a:off x="89210" y="1187640"/>
            <a:ext cx="10799618" cy="4351338"/>
          </a:xfrm>
        </p:spPr>
        <p:txBody>
          <a:bodyPr>
            <a:normAutofit/>
          </a:bodyPr>
          <a:lstStyle/>
          <a:p>
            <a:r>
              <a:rPr lang="en-IN" dirty="0" err="1"/>
              <a:t>TRIZ</a:t>
            </a:r>
            <a:r>
              <a:rPr lang="en-IN" dirty="0"/>
              <a:t> is considered an Algorithm. </a:t>
            </a:r>
          </a:p>
          <a:p>
            <a:r>
              <a:rPr lang="en-IN" dirty="0"/>
              <a:t>It is a step by step process and can be termed an empirical method.</a:t>
            </a:r>
          </a:p>
          <a:p>
            <a:r>
              <a:rPr lang="en-IN" u="sng" dirty="0" smtClean="0">
                <a:solidFill>
                  <a:srgbClr val="0070C0"/>
                </a:solidFill>
              </a:rPr>
              <a:t>It’s </a:t>
            </a:r>
            <a:r>
              <a:rPr lang="en-IN" u="sng" dirty="0">
                <a:solidFill>
                  <a:srgbClr val="0070C0"/>
                </a:solidFill>
              </a:rPr>
              <a:t>primary premise is that innovation can be taught.</a:t>
            </a:r>
          </a:p>
          <a:p>
            <a:r>
              <a:rPr lang="en-IN" dirty="0"/>
              <a:t>Also that problems may be coded, classified and solved methodically.</a:t>
            </a:r>
          </a:p>
          <a:p>
            <a:r>
              <a:rPr lang="en-IN" dirty="0"/>
              <a:t>Applying </a:t>
            </a:r>
            <a:r>
              <a:rPr lang="en-IN" dirty="0" err="1"/>
              <a:t>TRIZ</a:t>
            </a:r>
            <a:r>
              <a:rPr lang="en-IN" dirty="0"/>
              <a:t> helps to reduce the number of trials </a:t>
            </a:r>
            <a:r>
              <a:rPr lang="en-IN" dirty="0" smtClean="0"/>
              <a:t>&amp; make </a:t>
            </a:r>
            <a:r>
              <a:rPr lang="en-IN" dirty="0"/>
              <a:t>some kind of quick short-cut to solution.</a:t>
            </a:r>
            <a:endParaRPr lang="en-US" dirty="0"/>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122357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2985" y="357469"/>
            <a:ext cx="2382715" cy="1408420"/>
          </a:xfrm>
        </p:spPr>
        <p:txBody>
          <a:bodyPr/>
          <a:lstStyle/>
          <a:p>
            <a:r>
              <a:rPr lang="en-US" dirty="0" smtClean="0"/>
              <a:t>Linear Thinking</a:t>
            </a:r>
            <a:endParaRPr lang="en-IN" dirty="0"/>
          </a:p>
        </p:txBody>
      </p:sp>
      <p:graphicFrame>
        <p:nvGraphicFramePr>
          <p:cNvPr id="4" name="Diagram 3"/>
          <p:cNvGraphicFramePr/>
          <p:nvPr>
            <p:extLst>
              <p:ext uri="{D42A27DB-BD31-4B8C-83A1-F6EECF244321}">
                <p14:modId xmlns:p14="http://schemas.microsoft.com/office/powerpoint/2010/main" val="2176389789"/>
              </p:ext>
            </p:extLst>
          </p:nvPr>
        </p:nvGraphicFramePr>
        <p:xfrm>
          <a:off x="532762" y="-69109"/>
          <a:ext cx="8128000" cy="2261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5814324" y="3181309"/>
            <a:ext cx="3596054" cy="114902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3200" b="1" i="0" u="none" strike="noStrike" cap="none">
                <a:solidFill>
                  <a:schemeClr val="accent5">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smtClean="0"/>
              <a:t>Iterative Problem Solving Process:</a:t>
            </a:r>
          </a:p>
          <a:p>
            <a:r>
              <a:rPr lang="en-US" dirty="0" smtClean="0"/>
              <a:t>Learning </a:t>
            </a:r>
            <a:r>
              <a:rPr lang="en-US" smtClean="0"/>
              <a:t>by doing</a:t>
            </a:r>
            <a:endParaRPr lang="en-IN" dirty="0"/>
          </a:p>
        </p:txBody>
      </p:sp>
      <p:sp>
        <p:nvSpPr>
          <p:cNvPr id="10" name="Freeform 9"/>
          <p:cNvSpPr/>
          <p:nvPr/>
        </p:nvSpPr>
        <p:spPr>
          <a:xfrm>
            <a:off x="6933106" y="2111374"/>
            <a:ext cx="2635250" cy="2635250"/>
          </a:xfrm>
          <a:custGeom>
            <a:avLst/>
            <a:gdLst>
              <a:gd name="connsiteX0" fmla="*/ 0 w 2635250"/>
              <a:gd name="connsiteY0" fmla="*/ 0 h 2635250"/>
              <a:gd name="connsiteX1" fmla="*/ 2635250 w 2635250"/>
              <a:gd name="connsiteY1" fmla="*/ 0 h 2635250"/>
              <a:gd name="connsiteX2" fmla="*/ 2635250 w 2635250"/>
              <a:gd name="connsiteY2" fmla="*/ 2635250 h 2635250"/>
              <a:gd name="connsiteX3" fmla="*/ 0 w 2635250"/>
              <a:gd name="connsiteY3" fmla="*/ 2635250 h 2635250"/>
              <a:gd name="connsiteX4" fmla="*/ 0 w 263525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5250" h="2635250">
                <a:moveTo>
                  <a:pt x="0" y="0"/>
                </a:moveTo>
                <a:lnTo>
                  <a:pt x="2635250" y="0"/>
                </a:lnTo>
                <a:lnTo>
                  <a:pt x="2635250" y="2635250"/>
                </a:lnTo>
                <a:lnTo>
                  <a:pt x="0" y="2635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IN" sz="6500" kern="1200"/>
          </a:p>
        </p:txBody>
      </p:sp>
      <p:sp>
        <p:nvSpPr>
          <p:cNvPr id="12" name="Freeform 11"/>
          <p:cNvSpPr/>
          <p:nvPr/>
        </p:nvSpPr>
        <p:spPr>
          <a:xfrm>
            <a:off x="2623643" y="2111374"/>
            <a:ext cx="2635250" cy="2635250"/>
          </a:xfrm>
          <a:custGeom>
            <a:avLst/>
            <a:gdLst>
              <a:gd name="connsiteX0" fmla="*/ 0 w 2635250"/>
              <a:gd name="connsiteY0" fmla="*/ 0 h 2635250"/>
              <a:gd name="connsiteX1" fmla="*/ 2635250 w 2635250"/>
              <a:gd name="connsiteY1" fmla="*/ 0 h 2635250"/>
              <a:gd name="connsiteX2" fmla="*/ 2635250 w 2635250"/>
              <a:gd name="connsiteY2" fmla="*/ 2635250 h 2635250"/>
              <a:gd name="connsiteX3" fmla="*/ 0 w 2635250"/>
              <a:gd name="connsiteY3" fmla="*/ 2635250 h 2635250"/>
              <a:gd name="connsiteX4" fmla="*/ 0 w 2635250"/>
              <a:gd name="connsiteY4" fmla="*/ 0 h 263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5250" h="2635250">
                <a:moveTo>
                  <a:pt x="0" y="0"/>
                </a:moveTo>
                <a:lnTo>
                  <a:pt x="2635250" y="0"/>
                </a:lnTo>
                <a:lnTo>
                  <a:pt x="2635250" y="2635250"/>
                </a:lnTo>
                <a:lnTo>
                  <a:pt x="0" y="2635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IN" sz="6500" kern="1200"/>
          </a:p>
        </p:txBody>
      </p:sp>
      <p:grpSp>
        <p:nvGrpSpPr>
          <p:cNvPr id="14" name="Group 13"/>
          <p:cNvGrpSpPr/>
          <p:nvPr/>
        </p:nvGrpSpPr>
        <p:grpSpPr>
          <a:xfrm>
            <a:off x="-986851" y="1655058"/>
            <a:ext cx="8525282" cy="4546360"/>
            <a:chOff x="-2124808" y="1549550"/>
            <a:chExt cx="8525282" cy="4546360"/>
          </a:xfrm>
        </p:grpSpPr>
        <p:graphicFrame>
          <p:nvGraphicFramePr>
            <p:cNvPr id="5" name="Diagram 4"/>
            <p:cNvGraphicFramePr/>
            <p:nvPr>
              <p:extLst>
                <p:ext uri="{D42A27DB-BD31-4B8C-83A1-F6EECF244321}">
                  <p14:modId xmlns:p14="http://schemas.microsoft.com/office/powerpoint/2010/main" val="1889410765"/>
                </p:ext>
              </p:extLst>
            </p:nvPr>
          </p:nvGraphicFramePr>
          <p:xfrm>
            <a:off x="-2124808" y="1815316"/>
            <a:ext cx="8525282" cy="40148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Circular Arrow 12"/>
            <p:cNvSpPr/>
            <p:nvPr/>
          </p:nvSpPr>
          <p:spPr>
            <a:xfrm rot="18837424">
              <a:off x="-61427" y="1549550"/>
              <a:ext cx="4546360" cy="4546360"/>
            </a:xfrm>
            <a:prstGeom prst="circularArrow">
              <a:avLst>
                <a:gd name="adj1" fmla="val 3954"/>
                <a:gd name="adj2" fmla="val 684342"/>
                <a:gd name="adj3" fmla="val 18693207"/>
                <a:gd name="adj4" fmla="val 20112687"/>
                <a:gd name="adj5" fmla="val 527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19157379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43839" y="518546"/>
            <a:ext cx="10925178" cy="5403225"/>
            <a:chOff x="143839" y="518546"/>
            <a:chExt cx="10925178" cy="5403225"/>
          </a:xfrm>
        </p:grpSpPr>
        <p:sp>
          <p:nvSpPr>
            <p:cNvPr id="5" name="Rounded Rectangle 4"/>
            <p:cNvSpPr/>
            <p:nvPr/>
          </p:nvSpPr>
          <p:spPr>
            <a:xfrm>
              <a:off x="1216352" y="4482612"/>
              <a:ext cx="1466557" cy="1131705"/>
            </a:xfrm>
            <a:prstGeom prst="roundRect">
              <a:avLst/>
            </a:prstGeom>
            <a:solidFill>
              <a:schemeClr val="bg1"/>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75000"/>
                    </a:schemeClr>
                  </a:solidFill>
                </a:rPr>
                <a:t>Your Problem</a:t>
              </a:r>
              <a:endParaRPr lang="en-IN" sz="2000" b="1" dirty="0">
                <a:solidFill>
                  <a:schemeClr val="accent5">
                    <a:lumMod val="75000"/>
                  </a:schemeClr>
                </a:solidFill>
              </a:endParaRPr>
            </a:p>
          </p:txBody>
        </p:sp>
        <p:sp>
          <p:nvSpPr>
            <p:cNvPr id="6" name="Oval 5"/>
            <p:cNvSpPr/>
            <p:nvPr/>
          </p:nvSpPr>
          <p:spPr>
            <a:xfrm>
              <a:off x="2228631" y="1798192"/>
              <a:ext cx="2367705" cy="2255401"/>
            </a:xfrm>
            <a:prstGeom prst="ellipse">
              <a:avLst/>
            </a:prstGeom>
            <a:solidFill>
              <a:schemeClr val="bg1"/>
            </a:solidFill>
            <a:ln w="666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75000"/>
                    </a:schemeClr>
                  </a:solidFill>
                </a:rPr>
                <a:t>World’s Conceptual Problems</a:t>
              </a:r>
              <a:endParaRPr lang="en-IN" sz="2000" b="1" dirty="0">
                <a:solidFill>
                  <a:schemeClr val="accent5">
                    <a:lumMod val="75000"/>
                  </a:schemeClr>
                </a:solidFill>
              </a:endParaRPr>
            </a:p>
          </p:txBody>
        </p:sp>
        <p:sp>
          <p:nvSpPr>
            <p:cNvPr id="7" name="Oval 6"/>
            <p:cNvSpPr/>
            <p:nvPr/>
          </p:nvSpPr>
          <p:spPr>
            <a:xfrm>
              <a:off x="5615368" y="1666974"/>
              <a:ext cx="2303235" cy="2280666"/>
            </a:xfrm>
            <a:prstGeom prst="ellipse">
              <a:avLst/>
            </a:prstGeom>
            <a:solidFill>
              <a:schemeClr val="bg1"/>
            </a:solidFill>
            <a:ln w="666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75000"/>
                    </a:schemeClr>
                  </a:solidFill>
                </a:rPr>
                <a:t>World’s Conceptual Solutions</a:t>
              </a:r>
              <a:endParaRPr lang="en-IN" sz="2000" b="1" dirty="0">
                <a:solidFill>
                  <a:schemeClr val="accent5">
                    <a:lumMod val="75000"/>
                  </a:schemeClr>
                </a:solidFill>
              </a:endParaRPr>
            </a:p>
          </p:txBody>
        </p:sp>
        <p:sp>
          <p:nvSpPr>
            <p:cNvPr id="8" name="Rounded Rectangle 7"/>
            <p:cNvSpPr/>
            <p:nvPr/>
          </p:nvSpPr>
          <p:spPr>
            <a:xfrm>
              <a:off x="7627201" y="4482611"/>
              <a:ext cx="1466557" cy="1131705"/>
            </a:xfrm>
            <a:prstGeom prst="roundRect">
              <a:avLst/>
            </a:prstGeom>
            <a:solidFill>
              <a:schemeClr val="bg1"/>
            </a:solidFill>
            <a:ln w="666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75000"/>
                    </a:schemeClr>
                  </a:solidFill>
                </a:rPr>
                <a:t>Your Solution</a:t>
              </a:r>
              <a:endParaRPr lang="en-IN" sz="2000" b="1" dirty="0">
                <a:solidFill>
                  <a:schemeClr val="accent5">
                    <a:lumMod val="75000"/>
                  </a:schemeClr>
                </a:solidFill>
              </a:endParaRPr>
            </a:p>
          </p:txBody>
        </p:sp>
        <p:sp>
          <p:nvSpPr>
            <p:cNvPr id="9" name="Freeform 8"/>
            <p:cNvSpPr/>
            <p:nvPr/>
          </p:nvSpPr>
          <p:spPr>
            <a:xfrm>
              <a:off x="2703007" y="4010339"/>
              <a:ext cx="4933740" cy="1778656"/>
            </a:xfrm>
            <a:custGeom>
              <a:avLst/>
              <a:gdLst>
                <a:gd name="connsiteX0" fmla="*/ 0 w 4933740"/>
                <a:gd name="connsiteY0" fmla="*/ 1075175 h 1778656"/>
                <a:gd name="connsiteX1" fmla="*/ 170822 w 4933740"/>
                <a:gd name="connsiteY1" fmla="*/ 291403 h 1778656"/>
                <a:gd name="connsiteX2" fmla="*/ 502417 w 4933740"/>
                <a:gd name="connsiteY2" fmla="*/ 1688124 h 1778656"/>
                <a:gd name="connsiteX3" fmla="*/ 813916 w 4933740"/>
                <a:gd name="connsiteY3" fmla="*/ 180872 h 1778656"/>
                <a:gd name="connsiteX4" fmla="*/ 984738 w 4933740"/>
                <a:gd name="connsiteY4" fmla="*/ 914401 h 1778656"/>
                <a:gd name="connsiteX5" fmla="*/ 1105318 w 4933740"/>
                <a:gd name="connsiteY5" fmla="*/ 401935 h 1778656"/>
                <a:gd name="connsiteX6" fmla="*/ 1406769 w 4933740"/>
                <a:gd name="connsiteY6" fmla="*/ 1778559 h 1778656"/>
                <a:gd name="connsiteX7" fmla="*/ 1607736 w 4933740"/>
                <a:gd name="connsiteY7" fmla="*/ 472274 h 1778656"/>
                <a:gd name="connsiteX8" fmla="*/ 1899138 w 4933740"/>
                <a:gd name="connsiteY8" fmla="*/ 160775 h 1778656"/>
                <a:gd name="connsiteX9" fmla="*/ 1979525 w 4933740"/>
                <a:gd name="connsiteY9" fmla="*/ 984740 h 1778656"/>
                <a:gd name="connsiteX10" fmla="*/ 2341266 w 4933740"/>
                <a:gd name="connsiteY10" fmla="*/ 1728318 h 1778656"/>
                <a:gd name="connsiteX11" fmla="*/ 2622619 w 4933740"/>
                <a:gd name="connsiteY11" fmla="*/ 1 h 1778656"/>
                <a:gd name="connsiteX12" fmla="*/ 3044650 w 4933740"/>
                <a:gd name="connsiteY12" fmla="*/ 1738366 h 1778656"/>
                <a:gd name="connsiteX13" fmla="*/ 3456633 w 4933740"/>
                <a:gd name="connsiteY13" fmla="*/ 170823 h 1778656"/>
                <a:gd name="connsiteX14" fmla="*/ 3567164 w 4933740"/>
                <a:gd name="connsiteY14" fmla="*/ 924450 h 1778656"/>
                <a:gd name="connsiteX15" fmla="*/ 3979147 w 4933740"/>
                <a:gd name="connsiteY15" fmla="*/ 221065 h 1778656"/>
                <a:gd name="connsiteX16" fmla="*/ 3949002 w 4933740"/>
                <a:gd name="connsiteY16" fmla="*/ 1647931 h 1778656"/>
                <a:gd name="connsiteX17" fmla="*/ 4330839 w 4933740"/>
                <a:gd name="connsiteY17" fmla="*/ 914401 h 1778656"/>
                <a:gd name="connsiteX18" fmla="*/ 4632290 w 4933740"/>
                <a:gd name="connsiteY18" fmla="*/ 1165610 h 1778656"/>
                <a:gd name="connsiteX19" fmla="*/ 4933740 w 4933740"/>
                <a:gd name="connsiteY19" fmla="*/ 984740 h 177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33740" h="1778656">
                  <a:moveTo>
                    <a:pt x="0" y="1075175"/>
                  </a:moveTo>
                  <a:cubicBezTo>
                    <a:pt x="43543" y="632210"/>
                    <a:pt x="87086" y="189245"/>
                    <a:pt x="170822" y="291403"/>
                  </a:cubicBezTo>
                  <a:cubicBezTo>
                    <a:pt x="254558" y="393561"/>
                    <a:pt x="395235" y="1706546"/>
                    <a:pt x="502417" y="1688124"/>
                  </a:cubicBezTo>
                  <a:cubicBezTo>
                    <a:pt x="609599" y="1669702"/>
                    <a:pt x="733529" y="309826"/>
                    <a:pt x="813916" y="180872"/>
                  </a:cubicBezTo>
                  <a:cubicBezTo>
                    <a:pt x="894303" y="51918"/>
                    <a:pt x="936171" y="877557"/>
                    <a:pt x="984738" y="914401"/>
                  </a:cubicBezTo>
                  <a:cubicBezTo>
                    <a:pt x="1033305" y="951245"/>
                    <a:pt x="1034980" y="257909"/>
                    <a:pt x="1105318" y="401935"/>
                  </a:cubicBezTo>
                  <a:cubicBezTo>
                    <a:pt x="1175657" y="545961"/>
                    <a:pt x="1323033" y="1766836"/>
                    <a:pt x="1406769" y="1778559"/>
                  </a:cubicBezTo>
                  <a:cubicBezTo>
                    <a:pt x="1490505" y="1790282"/>
                    <a:pt x="1525675" y="741905"/>
                    <a:pt x="1607736" y="472274"/>
                  </a:cubicBezTo>
                  <a:cubicBezTo>
                    <a:pt x="1689797" y="202643"/>
                    <a:pt x="1837173" y="75364"/>
                    <a:pt x="1899138" y="160775"/>
                  </a:cubicBezTo>
                  <a:cubicBezTo>
                    <a:pt x="1961103" y="246186"/>
                    <a:pt x="1905837" y="723483"/>
                    <a:pt x="1979525" y="984740"/>
                  </a:cubicBezTo>
                  <a:cubicBezTo>
                    <a:pt x="2053213" y="1245997"/>
                    <a:pt x="2234084" y="1892441"/>
                    <a:pt x="2341266" y="1728318"/>
                  </a:cubicBezTo>
                  <a:cubicBezTo>
                    <a:pt x="2448448" y="1564195"/>
                    <a:pt x="2505388" y="-1674"/>
                    <a:pt x="2622619" y="1"/>
                  </a:cubicBezTo>
                  <a:cubicBezTo>
                    <a:pt x="2739850" y="1676"/>
                    <a:pt x="2905648" y="1709896"/>
                    <a:pt x="3044650" y="1738366"/>
                  </a:cubicBezTo>
                  <a:cubicBezTo>
                    <a:pt x="3183652" y="1766836"/>
                    <a:pt x="3369547" y="306476"/>
                    <a:pt x="3456633" y="170823"/>
                  </a:cubicBezTo>
                  <a:cubicBezTo>
                    <a:pt x="3543719" y="35170"/>
                    <a:pt x="3480078" y="916076"/>
                    <a:pt x="3567164" y="924450"/>
                  </a:cubicBezTo>
                  <a:cubicBezTo>
                    <a:pt x="3654250" y="932824"/>
                    <a:pt x="3915507" y="100485"/>
                    <a:pt x="3979147" y="221065"/>
                  </a:cubicBezTo>
                  <a:cubicBezTo>
                    <a:pt x="4042787" y="341645"/>
                    <a:pt x="3890387" y="1532375"/>
                    <a:pt x="3949002" y="1647931"/>
                  </a:cubicBezTo>
                  <a:cubicBezTo>
                    <a:pt x="4007617" y="1763487"/>
                    <a:pt x="4216958" y="994788"/>
                    <a:pt x="4330839" y="914401"/>
                  </a:cubicBezTo>
                  <a:cubicBezTo>
                    <a:pt x="4444720" y="834014"/>
                    <a:pt x="4531807" y="1153887"/>
                    <a:pt x="4632290" y="1165610"/>
                  </a:cubicBezTo>
                  <a:cubicBezTo>
                    <a:pt x="4732773" y="1177333"/>
                    <a:pt x="4833256" y="1081036"/>
                    <a:pt x="4933740" y="984740"/>
                  </a:cubicBezTo>
                </a:path>
              </a:pathLst>
            </a:custGeom>
            <a:noFill/>
            <a:ln w="444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143839" y="3761422"/>
              <a:ext cx="2004874" cy="461665"/>
            </a:xfrm>
            <a:prstGeom prst="rect">
              <a:avLst/>
            </a:prstGeom>
            <a:noFill/>
          </p:spPr>
          <p:txBody>
            <a:bodyPr wrap="square" rtlCol="0">
              <a:spAutoFit/>
            </a:bodyPr>
            <a:lstStyle/>
            <a:p>
              <a:r>
                <a:rPr lang="en-US" sz="2400" b="1" dirty="0">
                  <a:solidFill>
                    <a:schemeClr val="accent5">
                      <a:lumMod val="75000"/>
                    </a:schemeClr>
                  </a:solidFill>
                </a:rPr>
                <a:t>Abstraction</a:t>
              </a:r>
              <a:endParaRPr lang="en-IN" sz="2400" b="1" dirty="0">
                <a:solidFill>
                  <a:schemeClr val="accent5">
                    <a:lumMod val="75000"/>
                  </a:schemeClr>
                </a:solidFill>
              </a:endParaRPr>
            </a:p>
          </p:txBody>
        </p:sp>
        <p:sp>
          <p:nvSpPr>
            <p:cNvPr id="11" name="TextBox 10"/>
            <p:cNvSpPr txBox="1"/>
            <p:nvPr/>
          </p:nvSpPr>
          <p:spPr>
            <a:xfrm>
              <a:off x="3162771" y="518546"/>
              <a:ext cx="3625225" cy="1272143"/>
            </a:xfrm>
            <a:prstGeom prst="rect">
              <a:avLst/>
            </a:prstGeom>
            <a:noFill/>
          </p:spPr>
          <p:txBody>
            <a:bodyPr wrap="square" rtlCol="0">
              <a:spAutoFit/>
            </a:bodyPr>
            <a:lstStyle/>
            <a:p>
              <a:pPr algn="ctr">
                <a:lnSpc>
                  <a:spcPts val="2300"/>
                </a:lnSpc>
              </a:pPr>
              <a:r>
                <a:rPr lang="en-US" sz="2400" b="1" dirty="0">
                  <a:solidFill>
                    <a:schemeClr val="accent6">
                      <a:lumMod val="75000"/>
                    </a:schemeClr>
                  </a:solidFill>
                </a:rPr>
                <a:t>40 Principles </a:t>
              </a:r>
            </a:p>
            <a:p>
              <a:pPr algn="ctr">
                <a:lnSpc>
                  <a:spcPts val="2300"/>
                </a:lnSpc>
              </a:pPr>
              <a:r>
                <a:rPr lang="en-US" sz="2400" b="1" dirty="0">
                  <a:solidFill>
                    <a:schemeClr val="accent6">
                      <a:lumMod val="75000"/>
                    </a:schemeClr>
                  </a:solidFill>
                </a:rPr>
                <a:t>Trends of Technical Evolution Effects Database</a:t>
              </a:r>
            </a:p>
            <a:p>
              <a:pPr algn="ctr">
                <a:lnSpc>
                  <a:spcPts val="2300"/>
                </a:lnSpc>
              </a:pPr>
              <a:r>
                <a:rPr lang="en-US" sz="2400" b="1" dirty="0">
                  <a:solidFill>
                    <a:schemeClr val="accent6">
                      <a:lumMod val="75000"/>
                    </a:schemeClr>
                  </a:solidFill>
                </a:rPr>
                <a:t>76 Inventive Standard</a:t>
              </a:r>
              <a:endParaRPr lang="en-IN" sz="2400" b="1" dirty="0">
                <a:solidFill>
                  <a:schemeClr val="accent6">
                    <a:lumMod val="75000"/>
                  </a:schemeClr>
                </a:solidFill>
              </a:endParaRPr>
            </a:p>
          </p:txBody>
        </p:sp>
        <p:sp>
          <p:nvSpPr>
            <p:cNvPr id="12" name="TextBox 11"/>
            <p:cNvSpPr txBox="1"/>
            <p:nvPr/>
          </p:nvSpPr>
          <p:spPr>
            <a:xfrm>
              <a:off x="8785051" y="2607699"/>
              <a:ext cx="2283966" cy="1200329"/>
            </a:xfrm>
            <a:prstGeom prst="rect">
              <a:avLst/>
            </a:prstGeom>
            <a:noFill/>
          </p:spPr>
          <p:txBody>
            <a:bodyPr wrap="square" rtlCol="0">
              <a:spAutoFit/>
            </a:bodyPr>
            <a:lstStyle/>
            <a:p>
              <a:r>
                <a:rPr lang="en-US" sz="2400" b="1" dirty="0">
                  <a:solidFill>
                    <a:schemeClr val="accent5">
                      <a:lumMod val="75000"/>
                    </a:schemeClr>
                  </a:solidFill>
                </a:rPr>
                <a:t>Triggers the required solution</a:t>
              </a:r>
              <a:endParaRPr lang="en-IN" sz="2400" b="1" dirty="0">
                <a:solidFill>
                  <a:schemeClr val="accent5">
                    <a:lumMod val="75000"/>
                  </a:schemeClr>
                </a:solidFill>
              </a:endParaRPr>
            </a:p>
          </p:txBody>
        </p:sp>
        <p:sp>
          <p:nvSpPr>
            <p:cNvPr id="21" name="Arc 20"/>
            <p:cNvSpPr/>
            <p:nvPr/>
          </p:nvSpPr>
          <p:spPr>
            <a:xfrm rot="15287369">
              <a:off x="1658472" y="3342211"/>
              <a:ext cx="2479858" cy="2679261"/>
            </a:xfrm>
            <a:prstGeom prst="arc">
              <a:avLst>
                <a:gd name="adj1" fmla="val 17110377"/>
                <a:gd name="adj2" fmla="val 0"/>
              </a:avLst>
            </a:prstGeom>
            <a:ln w="10795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Arc 21"/>
            <p:cNvSpPr/>
            <p:nvPr/>
          </p:nvSpPr>
          <p:spPr>
            <a:xfrm rot="18150646">
              <a:off x="4165398" y="1812102"/>
              <a:ext cx="2342854" cy="2975964"/>
            </a:xfrm>
            <a:prstGeom prst="arc">
              <a:avLst>
                <a:gd name="adj1" fmla="val 17110377"/>
                <a:gd name="adj2" fmla="val 0"/>
              </a:avLst>
            </a:prstGeom>
            <a:ln w="10795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Arc 24"/>
            <p:cNvSpPr/>
            <p:nvPr/>
          </p:nvSpPr>
          <p:spPr>
            <a:xfrm>
              <a:off x="6396818" y="3137821"/>
              <a:ext cx="2479858" cy="2679261"/>
            </a:xfrm>
            <a:prstGeom prst="arc">
              <a:avLst>
                <a:gd name="adj1" fmla="val 17110377"/>
                <a:gd name="adj2" fmla="val 0"/>
              </a:avLst>
            </a:prstGeom>
            <a:ln w="107950">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Box 26"/>
            <p:cNvSpPr txBox="1"/>
            <p:nvPr/>
          </p:nvSpPr>
          <p:spPr>
            <a:xfrm>
              <a:off x="2778787" y="4742293"/>
              <a:ext cx="3736980" cy="461665"/>
            </a:xfrm>
            <a:prstGeom prst="rect">
              <a:avLst/>
            </a:prstGeom>
            <a:noFill/>
          </p:spPr>
          <p:txBody>
            <a:bodyPr wrap="square" rtlCol="0">
              <a:spAutoFit/>
            </a:bodyPr>
            <a:lstStyle/>
            <a:p>
              <a:r>
                <a:rPr lang="en-US" sz="2400" b="1" dirty="0" smtClean="0">
                  <a:solidFill>
                    <a:schemeClr val="accent5">
                      <a:lumMod val="75000"/>
                    </a:schemeClr>
                  </a:solidFill>
                </a:rPr>
                <a:t>     Traditional </a:t>
              </a:r>
              <a:r>
                <a:rPr lang="en-US" sz="2400" b="1" dirty="0">
                  <a:solidFill>
                    <a:schemeClr val="accent5">
                      <a:lumMod val="75000"/>
                    </a:schemeClr>
                  </a:solidFill>
                </a:rPr>
                <a:t>Approach</a:t>
              </a:r>
              <a:endParaRPr lang="en-IN" sz="2400" b="1" dirty="0">
                <a:solidFill>
                  <a:schemeClr val="accent5">
                    <a:lumMod val="75000"/>
                  </a:schemeClr>
                </a:solidFill>
              </a:endParaRPr>
            </a:p>
          </p:txBody>
        </p:sp>
      </p:grpSp>
      <p:sp>
        <p:nvSpPr>
          <p:cNvPr id="28" name="Pentagon 27"/>
          <p:cNvSpPr/>
          <p:nvPr/>
        </p:nvSpPr>
        <p:spPr>
          <a:xfrm>
            <a:off x="3014641" y="4536236"/>
            <a:ext cx="4174770" cy="962210"/>
          </a:xfrm>
          <a:prstGeom prst="homePlate">
            <a:avLst/>
          </a:prstGeom>
          <a:solidFill>
            <a:schemeClr val="accent1">
              <a:alpha val="38000"/>
            </a:schemeClr>
          </a:solidFill>
          <a:ln w="349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ular Callout 28"/>
          <p:cNvSpPr/>
          <p:nvPr/>
        </p:nvSpPr>
        <p:spPr>
          <a:xfrm>
            <a:off x="265154" y="2006068"/>
            <a:ext cx="1531819" cy="1205802"/>
          </a:xfrm>
          <a:prstGeom prst="wedgeRoundRectCallout">
            <a:avLst>
              <a:gd name="adj1" fmla="val 64881"/>
              <a:gd name="adj2" fmla="val 25000"/>
              <a:gd name="adj3" fmla="val 16667"/>
            </a:avLst>
          </a:prstGeom>
          <a:solidFill>
            <a:schemeClr val="bg1"/>
          </a:solid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5">
                    <a:lumMod val="75000"/>
                  </a:schemeClr>
                </a:solidFill>
              </a:rPr>
              <a:t>39 Elements</a:t>
            </a:r>
            <a:endParaRPr lang="en-IN" sz="2000" b="1" dirty="0">
              <a:solidFill>
                <a:schemeClr val="accent5">
                  <a:lumMod val="75000"/>
                </a:schemeClr>
              </a:solidFill>
            </a:endParaRPr>
          </a:p>
        </p:txBody>
      </p:sp>
      <p:sp>
        <p:nvSpPr>
          <p:cNvPr id="30" name="Oval Callout 29"/>
          <p:cNvSpPr/>
          <p:nvPr/>
        </p:nvSpPr>
        <p:spPr>
          <a:xfrm>
            <a:off x="239717" y="518546"/>
            <a:ext cx="10047850" cy="5992785"/>
          </a:xfrm>
          <a:prstGeom prst="wedgeEllipseCallout">
            <a:avLst>
              <a:gd name="adj1" fmla="val 55036"/>
              <a:gd name="adj2" fmla="val -15193"/>
            </a:avLst>
          </a:prstGeom>
          <a:noFill/>
          <a:ln w="38100" cmpd="dbl">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p:cNvSpPr txBox="1"/>
          <p:nvPr/>
        </p:nvSpPr>
        <p:spPr>
          <a:xfrm>
            <a:off x="10841657" y="2284533"/>
            <a:ext cx="1175657" cy="523220"/>
          </a:xfrm>
          <a:prstGeom prst="rect">
            <a:avLst/>
          </a:prstGeom>
          <a:solidFill>
            <a:schemeClr val="bg2">
              <a:lumMod val="9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r>
              <a:rPr lang="en-US" b="1" dirty="0">
                <a:solidFill>
                  <a:schemeClr val="bg1"/>
                </a:solidFill>
              </a:rPr>
              <a:t>Concept of Ideality</a:t>
            </a:r>
            <a:endParaRPr lang="en-IN" b="1" dirty="0">
              <a:solidFill>
                <a:schemeClr val="bg1"/>
              </a:solidFill>
            </a:endParaRPr>
          </a:p>
        </p:txBody>
      </p:sp>
      <p:sp>
        <p:nvSpPr>
          <p:cNvPr id="19" name="Freeform 18"/>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06499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61870"/>
          </a:xfrm>
        </p:spPr>
        <p:txBody>
          <a:bodyPr/>
          <a:lstStyle/>
          <a:p>
            <a:r>
              <a:rPr lang="en-IN" dirty="0" err="1" smtClean="0"/>
              <a:t>TRIZ</a:t>
            </a:r>
            <a:r>
              <a:rPr lang="en-IN" dirty="0" smtClean="0"/>
              <a:t> may reduce Product Development Time, Cost, and other Resources and Ensure Greater Success.</a:t>
            </a:r>
            <a:endParaRPr lang="en-US" dirty="0"/>
          </a:p>
        </p:txBody>
      </p:sp>
      <p:sp>
        <p:nvSpPr>
          <p:cNvPr id="3" name="Content Placeholder 2"/>
          <p:cNvSpPr>
            <a:spLocks noGrp="1"/>
          </p:cNvSpPr>
          <p:nvPr>
            <p:ph idx="1"/>
          </p:nvPr>
        </p:nvSpPr>
        <p:spPr>
          <a:xfrm>
            <a:off x="289932" y="1326996"/>
            <a:ext cx="11063868" cy="4351338"/>
          </a:xfrm>
        </p:spPr>
        <p:txBody>
          <a:bodyPr>
            <a:normAutofit fontScale="92500" lnSpcReduction="10000"/>
          </a:bodyPr>
          <a:lstStyle/>
          <a:p>
            <a:r>
              <a:rPr lang="en-IN" dirty="0" smtClean="0"/>
              <a:t>Manufacturing </a:t>
            </a:r>
            <a:r>
              <a:rPr lang="en-IN" dirty="0"/>
              <a:t>industry averages </a:t>
            </a:r>
            <a:r>
              <a:rPr lang="en-IN" dirty="0" smtClean="0"/>
              <a:t>about </a:t>
            </a:r>
            <a:r>
              <a:rPr lang="en-IN" u="sng" dirty="0">
                <a:solidFill>
                  <a:srgbClr val="1A4266"/>
                </a:solidFill>
              </a:rPr>
              <a:t>one product success for every 3,000 </a:t>
            </a:r>
            <a:r>
              <a:rPr lang="en-IN" dirty="0"/>
              <a:t>ideas generated. </a:t>
            </a:r>
            <a:endParaRPr lang="en-IN" dirty="0" smtClean="0"/>
          </a:p>
          <a:p>
            <a:r>
              <a:rPr lang="en-IN" dirty="0" smtClean="0"/>
              <a:t>This </a:t>
            </a:r>
            <a:r>
              <a:rPr lang="en-IN" dirty="0"/>
              <a:t>proportion has remained virtually unchanged over the past </a:t>
            </a:r>
            <a:r>
              <a:rPr lang="en-IN" dirty="0" smtClean="0"/>
              <a:t>many </a:t>
            </a:r>
            <a:r>
              <a:rPr lang="en-IN" dirty="0"/>
              <a:t>decades. </a:t>
            </a:r>
            <a:endParaRPr lang="en-IN" dirty="0" smtClean="0"/>
          </a:p>
          <a:p>
            <a:r>
              <a:rPr lang="en-IN" dirty="0" smtClean="0"/>
              <a:t>So companies </a:t>
            </a:r>
            <a:r>
              <a:rPr lang="en-IN" dirty="0"/>
              <a:t>waste approximately half of their development budgets on products that never reach the consumer or that fail after commercialization. </a:t>
            </a:r>
            <a:endParaRPr lang="en-IN" dirty="0" smtClean="0"/>
          </a:p>
          <a:p>
            <a:r>
              <a:rPr lang="en-IN" dirty="0" smtClean="0"/>
              <a:t>One problem is that </a:t>
            </a:r>
            <a:r>
              <a:rPr lang="en-IN" u="sng" dirty="0" smtClean="0">
                <a:solidFill>
                  <a:srgbClr val="1A4266"/>
                </a:solidFill>
              </a:rPr>
              <a:t>new products lack design sensibilities</a:t>
            </a:r>
            <a:r>
              <a:rPr lang="en-IN" dirty="0" smtClean="0"/>
              <a:t>. </a:t>
            </a:r>
          </a:p>
          <a:p>
            <a:r>
              <a:rPr lang="en-IN" dirty="0" smtClean="0"/>
              <a:t>The </a:t>
            </a:r>
            <a:r>
              <a:rPr lang="en-IN" dirty="0"/>
              <a:t>dilemma is </a:t>
            </a:r>
            <a:r>
              <a:rPr lang="en-IN" dirty="0" smtClean="0"/>
              <a:t>that companies have to </a:t>
            </a:r>
            <a:r>
              <a:rPr lang="en-IN" u="sng" dirty="0" smtClean="0">
                <a:solidFill>
                  <a:srgbClr val="1A4266"/>
                </a:solidFill>
              </a:rPr>
              <a:t>innovate </a:t>
            </a:r>
            <a:r>
              <a:rPr lang="en-IN" sz="2200" u="sng" dirty="0" smtClean="0">
                <a:solidFill>
                  <a:srgbClr val="1A4266"/>
                </a:solidFill>
              </a:rPr>
              <a:t>to remain competitive. </a:t>
            </a:r>
          </a:p>
          <a:p>
            <a:r>
              <a:rPr lang="en-IN" dirty="0" err="1" smtClean="0"/>
              <a:t>TRIZ</a:t>
            </a:r>
            <a:r>
              <a:rPr lang="en-IN" dirty="0" smtClean="0"/>
              <a:t> </a:t>
            </a:r>
            <a:r>
              <a:rPr lang="en-IN" dirty="0"/>
              <a:t>attempts to circumvent the many mediocre solutions </a:t>
            </a:r>
            <a:r>
              <a:rPr lang="en-IN" dirty="0" smtClean="0"/>
              <a:t/>
            </a:r>
            <a:br>
              <a:rPr lang="en-IN" dirty="0" smtClean="0"/>
            </a:br>
            <a:r>
              <a:rPr lang="en-IN" dirty="0" smtClean="0"/>
              <a:t>and </a:t>
            </a:r>
            <a:r>
              <a:rPr lang="en-IN" dirty="0"/>
              <a:t>get directly to the best solution faster.</a:t>
            </a:r>
            <a:endParaRPr lang="en-US" dirty="0"/>
          </a:p>
        </p:txBody>
      </p:sp>
      <p:sp>
        <p:nvSpPr>
          <p:cNvPr id="4" name="Freeform 3"/>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137988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385" y="373102"/>
            <a:ext cx="10515600" cy="1025603"/>
          </a:xfrm>
        </p:spPr>
        <p:txBody>
          <a:bodyPr/>
          <a:lstStyle/>
          <a:p>
            <a:r>
              <a:rPr lang="en-IN" dirty="0"/>
              <a:t>39 Parameters </a:t>
            </a:r>
            <a:r>
              <a:rPr lang="en-IN" dirty="0" smtClean="0"/>
              <a:t>or contradictions and </a:t>
            </a:r>
            <a:r>
              <a:rPr lang="en-IN" dirty="0"/>
              <a:t>40 Inventive Principles</a:t>
            </a:r>
            <a:endParaRPr lang="en-US" dirty="0"/>
          </a:p>
        </p:txBody>
      </p:sp>
      <p:sp>
        <p:nvSpPr>
          <p:cNvPr id="3" name="Text Placeholder 2"/>
          <p:cNvSpPr>
            <a:spLocks noGrp="1"/>
          </p:cNvSpPr>
          <p:nvPr>
            <p:ph type="body" idx="1"/>
          </p:nvPr>
        </p:nvSpPr>
        <p:spPr>
          <a:xfrm>
            <a:off x="369849" y="1390728"/>
            <a:ext cx="10515600" cy="4351338"/>
          </a:xfrm>
        </p:spPr>
        <p:txBody>
          <a:bodyPr/>
          <a:lstStyle/>
          <a:p>
            <a:r>
              <a:rPr lang="en-IN" dirty="0" err="1" smtClean="0"/>
              <a:t>Altshuller</a:t>
            </a:r>
            <a:r>
              <a:rPr lang="en-IN" dirty="0" smtClean="0"/>
              <a:t> identified 39 contradictions or parameters and 40 </a:t>
            </a:r>
            <a:r>
              <a:rPr lang="en-IN" dirty="0"/>
              <a:t>inventive </a:t>
            </a:r>
            <a:r>
              <a:rPr lang="en-IN" dirty="0" smtClean="0"/>
              <a:t>principles.</a:t>
            </a:r>
          </a:p>
          <a:p>
            <a:r>
              <a:rPr lang="en-IN" dirty="0" smtClean="0"/>
              <a:t>In </a:t>
            </a:r>
            <a:r>
              <a:rPr lang="en-IN" dirty="0" err="1" smtClean="0"/>
              <a:t>TRIZ</a:t>
            </a:r>
            <a:r>
              <a:rPr lang="en-IN" dirty="0" smtClean="0"/>
              <a:t> process, </a:t>
            </a:r>
            <a:r>
              <a:rPr lang="en-IN" dirty="0"/>
              <a:t>each </a:t>
            </a:r>
            <a:r>
              <a:rPr lang="en-IN" dirty="0" smtClean="0"/>
              <a:t>innovative initiative can </a:t>
            </a:r>
            <a:r>
              <a:rPr lang="en-IN" dirty="0"/>
              <a:t>be </a:t>
            </a:r>
            <a:r>
              <a:rPr lang="en-IN" dirty="0" smtClean="0"/>
              <a:t>related to one </a:t>
            </a:r>
            <a:r>
              <a:rPr lang="en-IN" dirty="0"/>
              <a:t>or more of these </a:t>
            </a:r>
            <a:r>
              <a:rPr lang="en-IN" dirty="0" smtClean="0"/>
              <a:t>principles that would help a solution.</a:t>
            </a:r>
            <a:endParaRPr lang="en-IN" dirty="0"/>
          </a:p>
          <a:p>
            <a:r>
              <a:rPr lang="en-IN" dirty="0"/>
              <a:t>To arrive at </a:t>
            </a:r>
            <a:r>
              <a:rPr lang="en-IN" dirty="0" smtClean="0"/>
              <a:t>the appropriate inventive principle, one has to be able to identify the </a:t>
            </a:r>
            <a:r>
              <a:rPr lang="en-IN" dirty="0"/>
              <a:t>right contradiction </a:t>
            </a:r>
            <a:r>
              <a:rPr lang="en-IN" dirty="0" smtClean="0"/>
              <a:t>in a matrix.</a:t>
            </a:r>
            <a:endParaRPr lang="en-IN" dirty="0"/>
          </a:p>
          <a:p>
            <a:r>
              <a:rPr lang="en-IN" dirty="0" smtClean="0"/>
              <a:t>Once the inventive principles are located, the </a:t>
            </a:r>
            <a:r>
              <a:rPr lang="en-IN" dirty="0"/>
              <a:t>problem solving process can </a:t>
            </a:r>
            <a:r>
              <a:rPr lang="en-IN" dirty="0" smtClean="0"/>
              <a:t>begin.</a:t>
            </a:r>
            <a:endParaRPr lang="en-IN" dirty="0"/>
          </a:p>
          <a:p>
            <a:endParaRPr lang="en-US" dirty="0"/>
          </a:p>
        </p:txBody>
      </p:sp>
      <p:sp>
        <p:nvSpPr>
          <p:cNvPr id="4" name="Freeform 3"/>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33173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Ideality</a:t>
            </a:r>
            <a:r>
              <a:rPr lang="en-IN" dirty="0" smtClean="0"/>
              <a:t>: A </a:t>
            </a:r>
            <a:r>
              <a:rPr lang="en-IN" dirty="0"/>
              <a:t>Metric to Measure Progress Towards the Ideal Final Result (</a:t>
            </a:r>
            <a:r>
              <a:rPr lang="en-IN" dirty="0" err="1"/>
              <a:t>IFR</a:t>
            </a:r>
            <a:r>
              <a:rPr lang="en-IN" dirty="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83112"/>
                <a:ext cx="10515600" cy="4693851"/>
              </a:xfrm>
            </p:spPr>
            <p:txBody>
              <a:bodyPr>
                <a:normAutofit fontScale="92500" lnSpcReduction="10000"/>
              </a:bodyPr>
              <a:lstStyle/>
              <a:p>
                <a:pPr marL="0" indent="0">
                  <a:buNone/>
                </a:pPr>
                <a:r>
                  <a:rPr lang="en-IN" sz="2400" b="1" dirty="0">
                    <a:latin typeface="Cambria Math" panose="02040503050406030204" pitchFamily="18" charset="0"/>
                  </a:rPr>
                  <a:t>The ideal final solution:</a:t>
                </a:r>
              </a:p>
              <a:p>
                <a:r>
                  <a:rPr lang="en-IN" sz="2400" dirty="0">
                    <a:latin typeface="Cambria Math" panose="02040503050406030204" pitchFamily="18" charset="0"/>
                  </a:rPr>
                  <a:t>Eliminates the deficiencies of the original system</a:t>
                </a:r>
              </a:p>
              <a:p>
                <a:r>
                  <a:rPr lang="en-IN" sz="2400" b="1" dirty="0">
                    <a:latin typeface="Cambria Math" panose="02040503050406030204" pitchFamily="18" charset="0"/>
                  </a:rPr>
                  <a:t>Preserves the advantages of the original system</a:t>
                </a:r>
              </a:p>
              <a:p>
                <a:r>
                  <a:rPr lang="en-IN" sz="2400" dirty="0">
                    <a:latin typeface="Cambria Math" panose="02040503050406030204" pitchFamily="18" charset="0"/>
                  </a:rPr>
                  <a:t>Does not make the system more complicated</a:t>
                </a:r>
              </a:p>
              <a:p>
                <a:r>
                  <a:rPr lang="en-IN" sz="2400" b="1" dirty="0">
                    <a:latin typeface="Cambria Math" panose="02040503050406030204" pitchFamily="18" charset="0"/>
                  </a:rPr>
                  <a:t>Does not introduce new </a:t>
                </a:r>
                <a:r>
                  <a:rPr lang="en-IN" sz="2400" b="1" dirty="0" smtClean="0">
                    <a:latin typeface="Cambria Math" panose="02040503050406030204" pitchFamily="18" charset="0"/>
                  </a:rPr>
                  <a:t>disadvantages</a:t>
                </a:r>
              </a:p>
              <a:p>
                <a:endParaRPr lang="en-IN" sz="2400" b="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rPr>
                        <m:t>𝑰𝒅𝒆𝒂𝒍𝒊𝒕𝒚</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nary>
                            <m:naryPr>
                              <m:chr m:val="∑"/>
                              <m:subHide m:val="on"/>
                              <m:supHide m:val="on"/>
                              <m:ctrlPr>
                                <a:rPr lang="en-US" sz="2400" i="1" smtClean="0">
                                  <a:latin typeface="Cambria Math" panose="02040503050406030204" pitchFamily="18" charset="0"/>
                                </a:rPr>
                              </m:ctrlPr>
                            </m:naryPr>
                            <m:sub/>
                            <m:sup/>
                            <m:e>
                              <m:r>
                                <a:rPr lang="en-IN" sz="2400" b="1" i="1" smtClean="0">
                                  <a:latin typeface="Cambria Math" panose="02040503050406030204" pitchFamily="18" charset="0"/>
                                </a:rPr>
                                <m:t>𝑩𝒆𝒏𝒆𝒇𝒊𝒕</m:t>
                              </m:r>
                            </m:e>
                          </m:nary>
                        </m:num>
                        <m:den>
                          <m:nary>
                            <m:naryPr>
                              <m:chr m:val="∑"/>
                              <m:subHide m:val="on"/>
                              <m:supHide m:val="on"/>
                              <m:ctrlPr>
                                <a:rPr lang="en-US" sz="2400" i="1" smtClean="0">
                                  <a:latin typeface="Cambria Math" panose="02040503050406030204" pitchFamily="18" charset="0"/>
                                </a:rPr>
                              </m:ctrlPr>
                            </m:naryPr>
                            <m:sub/>
                            <m:sup/>
                            <m:e>
                              <m:r>
                                <a:rPr lang="en-IN" sz="2400" b="1" i="1" smtClean="0">
                                  <a:latin typeface="Cambria Math" panose="02040503050406030204" pitchFamily="18" charset="0"/>
                                </a:rPr>
                                <m:t>𝑪𝒐𝒔𝒕</m:t>
                              </m:r>
                            </m:e>
                          </m:nary>
                          <m:r>
                            <a:rPr lang="en-IN" sz="2400" b="1" i="1" smtClean="0">
                              <a:latin typeface="Cambria Math" panose="02040503050406030204" pitchFamily="18" charset="0"/>
                            </a:rPr>
                            <m:t>+</m:t>
                          </m:r>
                          <m:nary>
                            <m:naryPr>
                              <m:chr m:val="∑"/>
                              <m:subHide m:val="on"/>
                              <m:supHide m:val="on"/>
                              <m:ctrlPr>
                                <a:rPr lang="en-IN" sz="2400" b="1" i="1" smtClean="0">
                                  <a:latin typeface="Cambria Math" panose="02040503050406030204" pitchFamily="18" charset="0"/>
                                </a:rPr>
                              </m:ctrlPr>
                            </m:naryPr>
                            <m:sub/>
                            <m:sup/>
                            <m:e>
                              <m:r>
                                <a:rPr lang="en-IN" sz="2400" b="1" i="1" smtClean="0">
                                  <a:latin typeface="Cambria Math" panose="02040503050406030204" pitchFamily="18" charset="0"/>
                                </a:rPr>
                                <m:t>𝑯𝒂𝒓𝒎</m:t>
                              </m:r>
                            </m:e>
                          </m:nary>
                        </m:den>
                      </m:f>
                    </m:oMath>
                  </m:oMathPara>
                </a14:m>
                <a:endParaRPr lang="en-US" sz="2400" dirty="0"/>
              </a:p>
              <a:p>
                <a:pPr lvl="3"/>
                <a:endParaRPr lang="en-IN" sz="2400" dirty="0" smtClean="0"/>
              </a:p>
              <a:p>
                <a:pPr lvl="1"/>
                <a:r>
                  <a:rPr lang="en-IN" sz="3000" b="1" dirty="0" smtClean="0"/>
                  <a:t>Improvement </a:t>
                </a:r>
                <a:r>
                  <a:rPr lang="en-IN" sz="3000" b="1" dirty="0"/>
                  <a:t>is to increase benefit </a:t>
                </a:r>
              </a:p>
              <a:p>
                <a:pPr lvl="1"/>
                <a:r>
                  <a:rPr lang="en-IN" sz="3000" b="1" dirty="0"/>
                  <a:t>Reduce cost </a:t>
                </a:r>
              </a:p>
              <a:p>
                <a:pPr lvl="1"/>
                <a:r>
                  <a:rPr lang="en-IN" sz="3000" b="1" dirty="0"/>
                  <a:t>Reduce harm </a:t>
                </a:r>
                <a:endParaRPr lang="en-US" sz="30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83112"/>
                <a:ext cx="10515600" cy="4693851"/>
              </a:xfrm>
              <a:blipFill>
                <a:blip r:embed="rId2"/>
                <a:stretch>
                  <a:fillRect l="-812" b="-2727"/>
                </a:stretch>
              </a:blipFill>
            </p:spPr>
            <p:txBody>
              <a:bodyPr/>
              <a:lstStyle/>
              <a:p>
                <a:r>
                  <a:rPr lang="en-US">
                    <a:noFill/>
                  </a:rPr>
                  <a:t> </a:t>
                </a:r>
              </a:p>
            </p:txBody>
          </p:sp>
        </mc:Fallback>
      </mc:AlternateContent>
      <p:sp>
        <p:nvSpPr>
          <p:cNvPr id="5" name="Rounded Rectangle 4"/>
          <p:cNvSpPr/>
          <p:nvPr/>
        </p:nvSpPr>
        <p:spPr>
          <a:xfrm>
            <a:off x="3682266" y="3830037"/>
            <a:ext cx="5597237" cy="8312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32076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268" y="376277"/>
            <a:ext cx="11920654" cy="738846"/>
          </a:xfrm>
        </p:spPr>
        <p:txBody>
          <a:bodyPr>
            <a:noAutofit/>
          </a:bodyPr>
          <a:lstStyle/>
          <a:p>
            <a:r>
              <a:rPr lang="en-IN" sz="2800" dirty="0" smtClean="0"/>
              <a:t>The 39 TRIZ Features for technical contradictions or </a:t>
            </a:r>
            <a:r>
              <a:rPr lang="en-IN" sz="2800" dirty="0" smtClean="0">
                <a:solidFill>
                  <a:srgbClr val="C00000"/>
                </a:solidFill>
              </a:rPr>
              <a:t>Technical parameters </a:t>
            </a:r>
            <a:r>
              <a:rPr lang="en-IN" sz="2800" dirty="0" smtClean="0"/>
              <a:t>or </a:t>
            </a:r>
            <a:r>
              <a:rPr lang="en-IN" sz="2800" dirty="0" smtClean="0">
                <a:solidFill>
                  <a:srgbClr val="0070C0"/>
                </a:solidFill>
              </a:rPr>
              <a:t>Problem parameters </a:t>
            </a:r>
            <a:endParaRPr lang="en-US" sz="2800" dirty="0">
              <a:solidFill>
                <a:srgbClr val="0070C0"/>
              </a:solidFill>
            </a:endParaRPr>
          </a:p>
        </p:txBody>
      </p:sp>
      <p:graphicFrame>
        <p:nvGraphicFramePr>
          <p:cNvPr id="4" name="Group 5"/>
          <p:cNvGraphicFramePr>
            <a:graphicFrameLocks noGrp="1"/>
          </p:cNvGraphicFramePr>
          <p:nvPr>
            <p:ph idx="1"/>
            <p:extLst>
              <p:ext uri="{D42A27DB-BD31-4B8C-83A1-F6EECF244321}">
                <p14:modId xmlns:p14="http://schemas.microsoft.com/office/powerpoint/2010/main" val="3309054105"/>
              </p:ext>
            </p:extLst>
          </p:nvPr>
        </p:nvGraphicFramePr>
        <p:xfrm>
          <a:off x="286892" y="1115123"/>
          <a:ext cx="9303158" cy="5017290"/>
        </p:xfrm>
        <a:graphic>
          <a:graphicData uri="http://schemas.openxmlformats.org/drawingml/2006/table">
            <a:tbl>
              <a:tblPr/>
              <a:tblGrid>
                <a:gridCol w="2720475">
                  <a:extLst>
                    <a:ext uri="{9D8B030D-6E8A-4147-A177-3AD203B41FA5}">
                      <a16:colId xmlns:a16="http://schemas.microsoft.com/office/drawing/2014/main" val="20000"/>
                    </a:ext>
                  </a:extLst>
                </a:gridCol>
                <a:gridCol w="3183074">
                  <a:extLst>
                    <a:ext uri="{9D8B030D-6E8A-4147-A177-3AD203B41FA5}">
                      <a16:colId xmlns:a16="http://schemas.microsoft.com/office/drawing/2014/main" val="20001"/>
                    </a:ext>
                  </a:extLst>
                </a:gridCol>
                <a:gridCol w="3399609">
                  <a:extLst>
                    <a:ext uri="{9D8B030D-6E8A-4147-A177-3AD203B41FA5}">
                      <a16:colId xmlns:a16="http://schemas.microsoft.com/office/drawing/2014/main" val="20002"/>
                    </a:ext>
                  </a:extLst>
                </a:gridCol>
              </a:tblGrid>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333300"/>
                          </a:solidFill>
                          <a:effectLst/>
                          <a:latin typeface="Arial" charset="0"/>
                          <a:ea typeface="Times New Roman" pitchFamily="18" charset="0"/>
                          <a:cs typeface="Arial" charset="0"/>
                        </a:rPr>
                        <a:t>1: Weight of moving object</a:t>
                      </a:r>
                      <a:endParaRPr kumimoji="0" lang="en-US" sz="1400" b="0" i="0" u="none" strike="noStrike" cap="none" normalizeH="0" baseline="0" dirty="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14: Strength</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27: Reliability</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2: Weight of stationary object</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15: </a:t>
                      </a:r>
                      <a:r>
                        <a:rPr kumimoji="0" lang="en-US" sz="1300" b="0" i="0" u="none" strike="noStrike" cap="none" normalizeH="0" baseline="0" smtClean="0">
                          <a:ln>
                            <a:noFill/>
                          </a:ln>
                          <a:solidFill>
                            <a:srgbClr val="333300"/>
                          </a:solidFill>
                          <a:effectLst/>
                          <a:latin typeface="Arial" charset="0"/>
                          <a:ea typeface="Times New Roman" pitchFamily="18" charset="0"/>
                          <a:cs typeface="Arial" charset="0"/>
                        </a:rPr>
                        <a:t>Durability of moving object</a:t>
                      </a:r>
                      <a:endParaRPr kumimoji="0" lang="en-US" sz="13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28: Measurement accuracy</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3: Length of moving object</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smtClean="0">
                          <a:ln>
                            <a:noFill/>
                          </a:ln>
                          <a:solidFill>
                            <a:srgbClr val="333300"/>
                          </a:solidFill>
                          <a:effectLst/>
                          <a:latin typeface="Arial" charset="0"/>
                          <a:ea typeface="Times New Roman" pitchFamily="18" charset="0"/>
                          <a:cs typeface="Arial" charset="0"/>
                        </a:rPr>
                        <a:t>16: </a:t>
                      </a:r>
                      <a:r>
                        <a:rPr kumimoji="0" lang="en-US" sz="1100" b="0" i="0" u="none" strike="noStrike" cap="none" normalizeH="0" baseline="0" smtClean="0">
                          <a:ln>
                            <a:noFill/>
                          </a:ln>
                          <a:solidFill>
                            <a:srgbClr val="333300"/>
                          </a:solidFill>
                          <a:effectLst/>
                          <a:latin typeface="Arial" charset="0"/>
                          <a:ea typeface="Times New Roman" pitchFamily="18" charset="0"/>
                          <a:cs typeface="Arial" charset="0"/>
                        </a:rPr>
                        <a:t>Durability of non moving object</a:t>
                      </a:r>
                      <a:endParaRPr kumimoji="0" lang="en-US" sz="11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29: Manufacturing precision</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4: Length of stationary object</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333300"/>
                          </a:solidFill>
                          <a:effectLst/>
                          <a:latin typeface="Arial" charset="0"/>
                          <a:ea typeface="Times New Roman" pitchFamily="18" charset="0"/>
                          <a:cs typeface="Arial" charset="0"/>
                        </a:rPr>
                        <a:t>17: Temperature</a:t>
                      </a:r>
                      <a:endParaRPr kumimoji="0" lang="en-US" sz="1400" b="0" i="0" u="none" strike="noStrike" cap="none" normalizeH="0" baseline="0" dirty="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30: Object-affected harmful</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5: Area of moving object</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18: Illumination intensity</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31: Object-generated harmful</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6: Area of stationary object</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333300"/>
                          </a:solidFill>
                          <a:effectLst/>
                          <a:latin typeface="Arial" charset="0"/>
                          <a:ea typeface="Times New Roman" pitchFamily="18" charset="0"/>
                          <a:cs typeface="Arial" charset="0"/>
                        </a:rPr>
                        <a:t>19: </a:t>
                      </a:r>
                      <a:r>
                        <a:rPr kumimoji="0" lang="en-US" sz="1100" b="0" i="0" u="none" strike="noStrike" cap="none" normalizeH="0" baseline="0" dirty="0" smtClean="0">
                          <a:ln>
                            <a:noFill/>
                          </a:ln>
                          <a:solidFill>
                            <a:srgbClr val="333300"/>
                          </a:solidFill>
                          <a:effectLst/>
                          <a:latin typeface="Arial" charset="0"/>
                          <a:ea typeface="Times New Roman" pitchFamily="18" charset="0"/>
                          <a:cs typeface="Arial" charset="0"/>
                        </a:rPr>
                        <a:t>Use of energy by moving object</a:t>
                      </a:r>
                      <a:endParaRPr kumimoji="0" lang="en-US" sz="1100" b="0" i="0" u="none" strike="noStrike" cap="none" normalizeH="0" baseline="0" dirty="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32: Ease of manufacture</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83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333300"/>
                          </a:solidFill>
                          <a:effectLst/>
                          <a:latin typeface="Arial" charset="0"/>
                          <a:ea typeface="Times New Roman" pitchFamily="18" charset="0"/>
                          <a:cs typeface="Arial" charset="0"/>
                        </a:rPr>
                        <a:t>7: Volume of moving object</a:t>
                      </a:r>
                      <a:endParaRPr kumimoji="0" lang="en-US" sz="1400" b="0" i="0" u="none" strike="noStrike" cap="none" normalizeH="0" baseline="0" dirty="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20: Use of energy by stationary object</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33: Ease of operation</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8: </a:t>
                      </a:r>
                      <a:r>
                        <a:rPr kumimoji="0" lang="en-US" sz="1300" b="0" i="0" u="none" strike="noStrike" cap="none" normalizeH="0" baseline="0" smtClean="0">
                          <a:ln>
                            <a:noFill/>
                          </a:ln>
                          <a:solidFill>
                            <a:srgbClr val="333300"/>
                          </a:solidFill>
                          <a:effectLst/>
                          <a:latin typeface="Arial" charset="0"/>
                          <a:ea typeface="Times New Roman" pitchFamily="18" charset="0"/>
                          <a:cs typeface="Arial" charset="0"/>
                        </a:rPr>
                        <a:t>Volume of stationary object</a:t>
                      </a:r>
                      <a:endParaRPr kumimoji="0" lang="en-US" sz="13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21: Power</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333300"/>
                          </a:solidFill>
                          <a:effectLst/>
                          <a:latin typeface="Arial" charset="0"/>
                          <a:ea typeface="Times New Roman" pitchFamily="18" charset="0"/>
                          <a:cs typeface="Arial" charset="0"/>
                        </a:rPr>
                        <a:t>34: Ease of repair</a:t>
                      </a:r>
                      <a:endParaRPr kumimoji="0" lang="en-US" sz="1400" b="0" i="0" u="none" strike="noStrike" cap="none" normalizeH="0" baseline="0" dirty="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9: Speed of object</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333300"/>
                          </a:solidFill>
                          <a:effectLst/>
                          <a:latin typeface="Arial" charset="0"/>
                          <a:ea typeface="Times New Roman" pitchFamily="18" charset="0"/>
                          <a:cs typeface="Arial" charset="0"/>
                        </a:rPr>
                        <a:t>22: Loss of Energy</a:t>
                      </a:r>
                      <a:endParaRPr kumimoji="0" lang="en-US" sz="1400" b="0" i="0" u="none" strike="noStrike" cap="none" normalizeH="0" baseline="0" dirty="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35: Adaptability or versatility</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10: Force (Intensity)</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23: Loss of substance</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36: Device complexity</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11: Stress or pressure</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24: Loss of Information</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37: Difficulty of detecting</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12: Shape</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25: Loss of Time</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38: Extent of automation</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807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13: Stability of the object</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3300"/>
                          </a:solidFill>
                          <a:effectLst/>
                          <a:latin typeface="Arial" charset="0"/>
                          <a:ea typeface="Times New Roman" pitchFamily="18" charset="0"/>
                          <a:cs typeface="Arial" charset="0"/>
                        </a:rPr>
                        <a:t>26: Quantity of substance</a:t>
                      </a:r>
                      <a:endParaRPr kumimoji="0" lang="en-US" sz="1400" b="0" i="0" u="none" strike="noStrike" cap="none" normalizeH="0" baseline="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333300"/>
                          </a:solidFill>
                          <a:effectLst/>
                          <a:latin typeface="Arial" charset="0"/>
                          <a:ea typeface="Times New Roman" pitchFamily="18" charset="0"/>
                          <a:cs typeface="Arial" charset="0"/>
                        </a:rPr>
                        <a:t>39: Productivity</a:t>
                      </a:r>
                      <a:endParaRPr kumimoji="0" lang="en-US" sz="1400" b="0" i="0" u="none" strike="noStrike" cap="none" normalizeH="0" baseline="0" dirty="0" smtClean="0">
                        <a:ln>
                          <a:noFill/>
                        </a:ln>
                        <a:solidFill>
                          <a:schemeClr val="tx1"/>
                        </a:solidFill>
                        <a:effectLst/>
                        <a:latin typeface="Arial" charset="0"/>
                        <a:ea typeface="Times New Roman" pitchFamily="18" charset="0"/>
                        <a:cs typeface="Arial" charset="0"/>
                      </a:endParaRPr>
                    </a:p>
                  </a:txBody>
                  <a:tcPr marT="45708" marB="45708"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5" name="Freeform 4"/>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528230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35686" y="1159824"/>
            <a:ext cx="5138640" cy="6397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3600" b="1" kern="1200">
                <a:solidFill>
                  <a:srgbClr val="002060"/>
                </a:solidFill>
                <a:latin typeface="Georgia" panose="02040502050405020303" pitchFamily="18" charset="0"/>
                <a:ea typeface="+mj-ea"/>
                <a:cs typeface="+mj-cs"/>
              </a:defRPr>
            </a:lvl1pPr>
          </a:lstStyle>
          <a:p>
            <a:r>
              <a:rPr lang="en-US" altLang="en-US" sz="2800" dirty="0" err="1" smtClean="0"/>
              <a:t>Altshuller’s</a:t>
            </a:r>
            <a:r>
              <a:rPr lang="en-US" altLang="en-US" sz="2800" dirty="0" smtClean="0"/>
              <a:t> 40 Principles of invention of TRIZ</a:t>
            </a:r>
          </a:p>
        </p:txBody>
      </p:sp>
      <p:sp>
        <p:nvSpPr>
          <p:cNvPr id="4" name="Rectangle 3"/>
          <p:cNvSpPr txBox="1">
            <a:spLocks noChangeArrowheads="1"/>
          </p:cNvSpPr>
          <p:nvPr/>
        </p:nvSpPr>
        <p:spPr>
          <a:xfrm>
            <a:off x="68980" y="2394106"/>
            <a:ext cx="3136026" cy="31633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80000"/>
              </a:lnSpc>
              <a:buFontTx/>
              <a:buAutoNum type="arabicPeriod"/>
            </a:pPr>
            <a:r>
              <a:rPr lang="en-US" altLang="en-US" sz="1400" dirty="0" smtClean="0">
                <a:latin typeface="Arial Body"/>
              </a:rPr>
              <a:t>Segmentation</a:t>
            </a:r>
          </a:p>
          <a:p>
            <a:pPr marL="609600" indent="-609600">
              <a:lnSpc>
                <a:spcPct val="80000"/>
              </a:lnSpc>
              <a:buFontTx/>
              <a:buAutoNum type="arabicPeriod"/>
            </a:pPr>
            <a:r>
              <a:rPr lang="en-US" altLang="en-US" sz="1400" dirty="0" smtClean="0">
                <a:latin typeface="Arial Body"/>
              </a:rPr>
              <a:t>Taking out</a:t>
            </a:r>
          </a:p>
          <a:p>
            <a:pPr marL="609600" indent="-609600">
              <a:lnSpc>
                <a:spcPct val="80000"/>
              </a:lnSpc>
              <a:buFontTx/>
              <a:buAutoNum type="arabicPeriod"/>
            </a:pPr>
            <a:r>
              <a:rPr lang="en-US" altLang="en-US" sz="1400" dirty="0" smtClean="0">
                <a:latin typeface="Arial Body"/>
              </a:rPr>
              <a:t>Local Quality </a:t>
            </a:r>
          </a:p>
          <a:p>
            <a:pPr marL="609600" indent="-609600">
              <a:lnSpc>
                <a:spcPct val="80000"/>
              </a:lnSpc>
              <a:buFontTx/>
              <a:buAutoNum type="arabicPeriod"/>
            </a:pPr>
            <a:r>
              <a:rPr lang="en-US" altLang="en-US" sz="1400" dirty="0" smtClean="0">
                <a:latin typeface="Arial Body"/>
              </a:rPr>
              <a:t>Asymmetry </a:t>
            </a:r>
          </a:p>
          <a:p>
            <a:pPr marL="609600" indent="-609600">
              <a:lnSpc>
                <a:spcPct val="80000"/>
              </a:lnSpc>
              <a:buFontTx/>
              <a:buAutoNum type="arabicPeriod"/>
            </a:pPr>
            <a:r>
              <a:rPr lang="en-US" altLang="en-US" sz="1400" dirty="0" smtClean="0">
                <a:latin typeface="Arial Body"/>
              </a:rPr>
              <a:t>Merging </a:t>
            </a:r>
          </a:p>
          <a:p>
            <a:pPr marL="609600" indent="-609600">
              <a:lnSpc>
                <a:spcPct val="80000"/>
              </a:lnSpc>
              <a:buFontTx/>
              <a:buAutoNum type="arabicPeriod"/>
            </a:pPr>
            <a:r>
              <a:rPr lang="en-US" altLang="en-US" sz="1400" dirty="0" smtClean="0">
                <a:latin typeface="Arial Body"/>
              </a:rPr>
              <a:t>Universality </a:t>
            </a:r>
          </a:p>
          <a:p>
            <a:pPr marL="609600" indent="-609600">
              <a:lnSpc>
                <a:spcPct val="80000"/>
              </a:lnSpc>
              <a:buFontTx/>
              <a:buAutoNum type="arabicPeriod"/>
            </a:pPr>
            <a:r>
              <a:rPr lang="en-US" altLang="en-US" sz="1400" dirty="0" smtClean="0">
                <a:latin typeface="Arial Body"/>
              </a:rPr>
              <a:t>“Nested doll”</a:t>
            </a:r>
          </a:p>
          <a:p>
            <a:pPr marL="609600" indent="-609600">
              <a:lnSpc>
                <a:spcPct val="80000"/>
              </a:lnSpc>
              <a:buFontTx/>
              <a:buAutoNum type="arabicPeriod"/>
            </a:pPr>
            <a:r>
              <a:rPr lang="en-US" altLang="en-US" sz="1400" dirty="0" smtClean="0">
                <a:latin typeface="Arial Body"/>
              </a:rPr>
              <a:t>Anti-weight</a:t>
            </a:r>
          </a:p>
          <a:p>
            <a:pPr marL="609600" indent="-609600">
              <a:lnSpc>
                <a:spcPct val="80000"/>
              </a:lnSpc>
              <a:buFontTx/>
              <a:buAutoNum type="arabicPeriod"/>
            </a:pPr>
            <a:r>
              <a:rPr lang="en-US" altLang="en-US" sz="1400" dirty="0" smtClean="0">
                <a:latin typeface="Arial Body"/>
              </a:rPr>
              <a:t>Preliminary anti-action</a:t>
            </a:r>
          </a:p>
          <a:p>
            <a:pPr marL="609600" indent="-609600">
              <a:lnSpc>
                <a:spcPct val="80000"/>
              </a:lnSpc>
              <a:buFontTx/>
              <a:buAutoNum type="arabicPeriod"/>
            </a:pPr>
            <a:r>
              <a:rPr lang="en-US" altLang="en-US" sz="1400" dirty="0" smtClean="0">
                <a:latin typeface="Arial Body"/>
              </a:rPr>
              <a:t>Preliminary action</a:t>
            </a:r>
          </a:p>
        </p:txBody>
      </p:sp>
      <p:sp>
        <p:nvSpPr>
          <p:cNvPr id="5" name="Rectangle 4"/>
          <p:cNvSpPr txBox="1">
            <a:spLocks noChangeArrowheads="1"/>
          </p:cNvSpPr>
          <p:nvPr/>
        </p:nvSpPr>
        <p:spPr>
          <a:xfrm>
            <a:off x="6014909" y="1479706"/>
            <a:ext cx="2959271" cy="30964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Tx/>
              <a:buAutoNum type="arabicPeriod" startAt="21"/>
            </a:pPr>
            <a:r>
              <a:rPr lang="en-US" altLang="en-US" sz="1400" dirty="0" smtClean="0">
                <a:latin typeface="Arial Body"/>
              </a:rPr>
              <a:t> Skipping</a:t>
            </a:r>
          </a:p>
          <a:p>
            <a:pPr>
              <a:lnSpc>
                <a:spcPct val="80000"/>
              </a:lnSpc>
              <a:buFontTx/>
              <a:buAutoNum type="arabicPeriod" startAt="21"/>
            </a:pPr>
            <a:r>
              <a:rPr lang="en-US" altLang="en-US" sz="1400" dirty="0" smtClean="0">
                <a:latin typeface="Arial Body"/>
              </a:rPr>
              <a:t>  “Blessing in disguise”</a:t>
            </a:r>
          </a:p>
          <a:p>
            <a:pPr>
              <a:lnSpc>
                <a:spcPct val="80000"/>
              </a:lnSpc>
              <a:buFontTx/>
              <a:buAutoNum type="arabicPeriod" startAt="21"/>
            </a:pPr>
            <a:r>
              <a:rPr lang="en-US" altLang="en-US" sz="1400" dirty="0" smtClean="0">
                <a:latin typeface="Arial Body"/>
              </a:rPr>
              <a:t>  Feedback</a:t>
            </a:r>
          </a:p>
          <a:p>
            <a:pPr>
              <a:lnSpc>
                <a:spcPct val="80000"/>
              </a:lnSpc>
              <a:buFontTx/>
              <a:buAutoNum type="arabicPeriod" startAt="21"/>
            </a:pPr>
            <a:r>
              <a:rPr lang="en-US" altLang="en-US" sz="1400" dirty="0" smtClean="0">
                <a:latin typeface="Arial Body"/>
              </a:rPr>
              <a:t> ‘Intermediary’</a:t>
            </a:r>
          </a:p>
          <a:p>
            <a:pPr>
              <a:lnSpc>
                <a:spcPct val="80000"/>
              </a:lnSpc>
              <a:buFontTx/>
              <a:buAutoNum type="arabicPeriod" startAt="21"/>
            </a:pPr>
            <a:r>
              <a:rPr lang="en-US" altLang="en-US" sz="1400" dirty="0" smtClean="0">
                <a:latin typeface="Arial Body"/>
              </a:rPr>
              <a:t> Self-service</a:t>
            </a:r>
          </a:p>
          <a:p>
            <a:pPr>
              <a:lnSpc>
                <a:spcPct val="80000"/>
              </a:lnSpc>
              <a:buFontTx/>
              <a:buAutoNum type="arabicPeriod" startAt="21"/>
            </a:pPr>
            <a:r>
              <a:rPr lang="en-US" altLang="en-US" sz="1400" dirty="0" smtClean="0">
                <a:latin typeface="Arial Body"/>
              </a:rPr>
              <a:t> Copying </a:t>
            </a:r>
          </a:p>
          <a:p>
            <a:pPr>
              <a:lnSpc>
                <a:spcPct val="80000"/>
              </a:lnSpc>
              <a:buFontTx/>
              <a:buAutoNum type="arabicPeriod" startAt="21"/>
            </a:pPr>
            <a:r>
              <a:rPr lang="en-US" altLang="en-US" sz="1400" dirty="0" smtClean="0">
                <a:latin typeface="Arial Body"/>
              </a:rPr>
              <a:t> Cheap short-living</a:t>
            </a:r>
          </a:p>
          <a:p>
            <a:pPr>
              <a:lnSpc>
                <a:spcPct val="80000"/>
              </a:lnSpc>
              <a:buFontTx/>
              <a:buAutoNum type="arabicPeriod" startAt="21"/>
            </a:pPr>
            <a:r>
              <a:rPr lang="en-US" altLang="en-US" sz="1400" dirty="0" smtClean="0">
                <a:latin typeface="Arial Body"/>
              </a:rPr>
              <a:t> Mechanics substitution</a:t>
            </a:r>
          </a:p>
          <a:p>
            <a:pPr>
              <a:lnSpc>
                <a:spcPct val="80000"/>
              </a:lnSpc>
              <a:buFontTx/>
              <a:buAutoNum type="arabicPeriod" startAt="21"/>
            </a:pPr>
            <a:r>
              <a:rPr lang="en-US" altLang="en-US" sz="1400" dirty="0" smtClean="0">
                <a:latin typeface="Arial Body"/>
              </a:rPr>
              <a:t> Pneumatics and hydraulics</a:t>
            </a:r>
          </a:p>
          <a:p>
            <a:pPr>
              <a:lnSpc>
                <a:spcPct val="80000"/>
              </a:lnSpc>
              <a:buFontTx/>
              <a:buAutoNum type="arabicPeriod" startAt="21"/>
            </a:pPr>
            <a:r>
              <a:rPr lang="en-US" altLang="en-US" sz="1400" dirty="0" smtClean="0">
                <a:latin typeface="Arial Body"/>
              </a:rPr>
              <a:t> Flexible shells and thin films</a:t>
            </a:r>
          </a:p>
          <a:p>
            <a:pPr>
              <a:lnSpc>
                <a:spcPct val="80000"/>
              </a:lnSpc>
            </a:pPr>
            <a:endParaRPr lang="en-US" altLang="en-US" sz="1400" dirty="0" smtClean="0">
              <a:latin typeface="Arial Body"/>
            </a:endParaRPr>
          </a:p>
        </p:txBody>
      </p:sp>
      <p:sp>
        <p:nvSpPr>
          <p:cNvPr id="6" name="Rectangle 3"/>
          <p:cNvSpPr txBox="1">
            <a:spLocks noChangeArrowheads="1"/>
          </p:cNvSpPr>
          <p:nvPr/>
        </p:nvSpPr>
        <p:spPr>
          <a:xfrm>
            <a:off x="2878883" y="2494467"/>
            <a:ext cx="3136026" cy="30629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80000"/>
              </a:lnSpc>
              <a:buFont typeface="+mj-lt"/>
              <a:buAutoNum type="arabicPeriod" startAt="11"/>
            </a:pPr>
            <a:r>
              <a:rPr lang="en-US" altLang="en-US" sz="1400" dirty="0">
                <a:latin typeface="Arial Body"/>
              </a:rPr>
              <a:t>Beforehand cushioning</a:t>
            </a:r>
          </a:p>
          <a:p>
            <a:pPr marL="609600" indent="-609600">
              <a:lnSpc>
                <a:spcPct val="80000"/>
              </a:lnSpc>
              <a:buFont typeface="+mj-lt"/>
              <a:buAutoNum type="arabicPeriod" startAt="11"/>
            </a:pPr>
            <a:r>
              <a:rPr lang="en-US" altLang="en-US" sz="1400" dirty="0" err="1">
                <a:latin typeface="Arial Body"/>
              </a:rPr>
              <a:t>Equipotentiality</a:t>
            </a:r>
            <a:r>
              <a:rPr lang="en-US" altLang="en-US" sz="1400" dirty="0">
                <a:latin typeface="Arial Body"/>
              </a:rPr>
              <a:t> </a:t>
            </a:r>
          </a:p>
          <a:p>
            <a:pPr marL="609600" indent="-609600">
              <a:lnSpc>
                <a:spcPct val="80000"/>
              </a:lnSpc>
              <a:buFont typeface="+mj-lt"/>
              <a:buAutoNum type="arabicPeriod" startAt="11"/>
            </a:pPr>
            <a:r>
              <a:rPr lang="en-US" altLang="en-US" sz="1400" dirty="0">
                <a:latin typeface="Arial Body"/>
              </a:rPr>
              <a:t>The other way around</a:t>
            </a:r>
          </a:p>
          <a:p>
            <a:pPr marL="609600" indent="-609600">
              <a:lnSpc>
                <a:spcPct val="80000"/>
              </a:lnSpc>
              <a:buFont typeface="+mj-lt"/>
              <a:buAutoNum type="arabicPeriod" startAt="11"/>
            </a:pPr>
            <a:r>
              <a:rPr lang="en-US" altLang="en-US" sz="1400" dirty="0" err="1">
                <a:latin typeface="Arial Body"/>
              </a:rPr>
              <a:t>Spheroidality</a:t>
            </a:r>
            <a:endParaRPr lang="en-US" altLang="en-US" sz="1400" dirty="0">
              <a:latin typeface="Arial Body"/>
            </a:endParaRPr>
          </a:p>
          <a:p>
            <a:pPr marL="609600" indent="-609600">
              <a:lnSpc>
                <a:spcPct val="80000"/>
              </a:lnSpc>
              <a:buFont typeface="+mj-lt"/>
              <a:buAutoNum type="arabicPeriod" startAt="11"/>
            </a:pPr>
            <a:r>
              <a:rPr lang="en-US" altLang="en-US" sz="1400" dirty="0">
                <a:latin typeface="Arial Body"/>
              </a:rPr>
              <a:t>Dynamics</a:t>
            </a:r>
          </a:p>
          <a:p>
            <a:pPr marL="609600" indent="-609600">
              <a:lnSpc>
                <a:spcPct val="80000"/>
              </a:lnSpc>
              <a:buFont typeface="+mj-lt"/>
              <a:buAutoNum type="arabicPeriod" startAt="11"/>
            </a:pPr>
            <a:r>
              <a:rPr lang="en-US" altLang="en-US" sz="1400" dirty="0">
                <a:latin typeface="Arial Body"/>
              </a:rPr>
              <a:t>Partial or excessive actions </a:t>
            </a:r>
          </a:p>
          <a:p>
            <a:pPr marL="609600" indent="-609600">
              <a:lnSpc>
                <a:spcPct val="80000"/>
              </a:lnSpc>
              <a:buFont typeface="+mj-lt"/>
              <a:buAutoNum type="arabicPeriod" startAt="11"/>
            </a:pPr>
            <a:r>
              <a:rPr lang="en-US" altLang="en-US" sz="1400" dirty="0">
                <a:latin typeface="Arial Body"/>
              </a:rPr>
              <a:t> Another dimension </a:t>
            </a:r>
          </a:p>
          <a:p>
            <a:pPr marL="609600" indent="-609600">
              <a:lnSpc>
                <a:spcPct val="80000"/>
              </a:lnSpc>
              <a:buFont typeface="+mj-lt"/>
              <a:buAutoNum type="arabicPeriod" startAt="11"/>
            </a:pPr>
            <a:r>
              <a:rPr lang="en-US" altLang="en-US" sz="1400" dirty="0">
                <a:latin typeface="Arial Body"/>
              </a:rPr>
              <a:t>Mechanical vibration</a:t>
            </a:r>
          </a:p>
          <a:p>
            <a:pPr marL="609600" indent="-609600">
              <a:lnSpc>
                <a:spcPct val="80000"/>
              </a:lnSpc>
              <a:buFont typeface="+mj-lt"/>
              <a:buAutoNum type="arabicPeriod" startAt="11"/>
            </a:pPr>
            <a:r>
              <a:rPr lang="en-US" altLang="en-US" sz="1400" dirty="0">
                <a:latin typeface="Arial Body"/>
              </a:rPr>
              <a:t>Periodic action</a:t>
            </a:r>
          </a:p>
          <a:p>
            <a:pPr marL="609600" indent="-609600">
              <a:lnSpc>
                <a:spcPct val="80000"/>
              </a:lnSpc>
              <a:buFont typeface="+mj-lt"/>
              <a:buAutoNum type="arabicPeriod" startAt="11"/>
            </a:pPr>
            <a:r>
              <a:rPr lang="en-US" altLang="en-US" sz="1400" dirty="0">
                <a:latin typeface="Arial Body"/>
              </a:rPr>
              <a:t>Continuity of useful action</a:t>
            </a:r>
          </a:p>
          <a:p>
            <a:pPr marL="0" indent="0">
              <a:lnSpc>
                <a:spcPct val="80000"/>
              </a:lnSpc>
              <a:buNone/>
            </a:pPr>
            <a:endParaRPr lang="en-US" altLang="en-US" sz="1400" dirty="0">
              <a:latin typeface="Arial Body"/>
            </a:endParaRPr>
          </a:p>
        </p:txBody>
      </p:sp>
      <p:sp>
        <p:nvSpPr>
          <p:cNvPr id="7" name="Rectangle 4"/>
          <p:cNvSpPr txBox="1">
            <a:spLocks noChangeArrowheads="1"/>
          </p:cNvSpPr>
          <p:nvPr/>
        </p:nvSpPr>
        <p:spPr>
          <a:xfrm>
            <a:off x="8586439" y="799482"/>
            <a:ext cx="2959271" cy="30964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80000"/>
              </a:lnSpc>
              <a:buFont typeface="+mj-lt"/>
              <a:buAutoNum type="arabicPeriod" startAt="31"/>
            </a:pPr>
            <a:r>
              <a:rPr lang="en-US" altLang="en-US" sz="1400" dirty="0" smtClean="0">
                <a:latin typeface="Arial Body"/>
              </a:rPr>
              <a:t> </a:t>
            </a:r>
            <a:r>
              <a:rPr lang="en-US" altLang="en-US" sz="1400" dirty="0">
                <a:latin typeface="Arial Body"/>
              </a:rPr>
              <a:t> Porous materials</a:t>
            </a:r>
          </a:p>
          <a:p>
            <a:pPr marL="342900" indent="-342900">
              <a:lnSpc>
                <a:spcPct val="80000"/>
              </a:lnSpc>
              <a:buFont typeface="+mj-lt"/>
              <a:buAutoNum type="arabicPeriod" startAt="31"/>
            </a:pPr>
            <a:r>
              <a:rPr lang="en-US" altLang="en-US" sz="1400" dirty="0">
                <a:latin typeface="Arial Body"/>
              </a:rPr>
              <a:t> Color changes</a:t>
            </a:r>
          </a:p>
          <a:p>
            <a:pPr marL="342900" indent="-342900">
              <a:lnSpc>
                <a:spcPct val="80000"/>
              </a:lnSpc>
              <a:buFont typeface="+mj-lt"/>
              <a:buAutoNum type="arabicPeriod" startAt="31"/>
            </a:pPr>
            <a:r>
              <a:rPr lang="en-US" altLang="en-US" sz="1400" dirty="0">
                <a:latin typeface="Arial Body"/>
              </a:rPr>
              <a:t> Homogeneity</a:t>
            </a:r>
          </a:p>
          <a:p>
            <a:pPr marL="342900" indent="-342900">
              <a:lnSpc>
                <a:spcPct val="80000"/>
              </a:lnSpc>
              <a:buFont typeface="+mj-lt"/>
              <a:buAutoNum type="arabicPeriod" startAt="31"/>
            </a:pPr>
            <a:r>
              <a:rPr lang="en-US" altLang="en-US" sz="1400" dirty="0">
                <a:latin typeface="Arial Body"/>
              </a:rPr>
              <a:t> Discarding and recovering</a:t>
            </a:r>
          </a:p>
          <a:p>
            <a:pPr marL="342900" indent="-342900">
              <a:lnSpc>
                <a:spcPct val="80000"/>
              </a:lnSpc>
              <a:buFont typeface="+mj-lt"/>
              <a:buAutoNum type="arabicPeriod" startAt="31"/>
            </a:pPr>
            <a:r>
              <a:rPr lang="en-US" altLang="en-US" sz="1400" dirty="0">
                <a:latin typeface="Arial Body"/>
              </a:rPr>
              <a:t> Parameter changes</a:t>
            </a:r>
          </a:p>
          <a:p>
            <a:pPr marL="342900" indent="-342900">
              <a:lnSpc>
                <a:spcPct val="80000"/>
              </a:lnSpc>
              <a:buFont typeface="+mj-lt"/>
              <a:buAutoNum type="arabicPeriod" startAt="31"/>
            </a:pPr>
            <a:r>
              <a:rPr lang="en-US" altLang="en-US" sz="1400" dirty="0">
                <a:latin typeface="Arial Body"/>
              </a:rPr>
              <a:t> Phase transitions</a:t>
            </a:r>
          </a:p>
          <a:p>
            <a:pPr marL="342900" indent="-342900">
              <a:lnSpc>
                <a:spcPct val="80000"/>
              </a:lnSpc>
              <a:buFont typeface="+mj-lt"/>
              <a:buAutoNum type="arabicPeriod" startAt="31"/>
            </a:pPr>
            <a:r>
              <a:rPr lang="en-US" altLang="en-US" sz="1400" dirty="0">
                <a:latin typeface="Arial Body"/>
              </a:rPr>
              <a:t> Thermal expansion </a:t>
            </a:r>
          </a:p>
          <a:p>
            <a:pPr marL="342900" indent="-342900">
              <a:lnSpc>
                <a:spcPct val="80000"/>
              </a:lnSpc>
              <a:buFont typeface="+mj-lt"/>
              <a:buAutoNum type="arabicPeriod" startAt="31"/>
            </a:pPr>
            <a:r>
              <a:rPr lang="en-US" altLang="en-US" sz="1400" dirty="0">
                <a:latin typeface="Arial Body"/>
              </a:rPr>
              <a:t> Strong oxidants </a:t>
            </a:r>
          </a:p>
          <a:p>
            <a:pPr marL="342900" indent="-342900">
              <a:lnSpc>
                <a:spcPct val="80000"/>
              </a:lnSpc>
              <a:buFont typeface="+mj-lt"/>
              <a:buAutoNum type="arabicPeriod" startAt="31"/>
            </a:pPr>
            <a:r>
              <a:rPr lang="en-US" altLang="en-US" sz="1400" dirty="0">
                <a:latin typeface="Arial Body"/>
              </a:rPr>
              <a:t> Inert atmosphere </a:t>
            </a:r>
          </a:p>
          <a:p>
            <a:pPr marL="342900" indent="-342900">
              <a:lnSpc>
                <a:spcPct val="80000"/>
              </a:lnSpc>
              <a:buFont typeface="+mj-lt"/>
              <a:buAutoNum type="arabicPeriod" startAt="31"/>
            </a:pPr>
            <a:r>
              <a:rPr lang="en-US" altLang="en-US" sz="1400" dirty="0">
                <a:solidFill>
                  <a:srgbClr val="000000"/>
                </a:solidFill>
                <a:latin typeface="Arial Body"/>
              </a:rPr>
              <a:t> Composite material films</a:t>
            </a:r>
          </a:p>
          <a:p>
            <a:pPr>
              <a:lnSpc>
                <a:spcPct val="80000"/>
              </a:lnSpc>
            </a:pPr>
            <a:endParaRPr lang="en-US" altLang="en-US" sz="1400" dirty="0" smtClean="0">
              <a:latin typeface="Arial Body"/>
            </a:endParaRPr>
          </a:p>
        </p:txBody>
      </p:sp>
      <p:sp>
        <p:nvSpPr>
          <p:cNvPr id="8" name="Freeform 7"/>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07892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descr="https://upload.wikimedia.org/wikipedia/commons/b/bf/40_principles_of_TRIZ_method_720dpi.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 y="472530"/>
            <a:ext cx="11193780" cy="62899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6200000">
            <a:off x="10248575" y="1567260"/>
            <a:ext cx="2672115"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sz="2400" dirty="0" smtClean="0"/>
              <a:t>Source: </a:t>
            </a:r>
            <a:r>
              <a:rPr lang="en-IN" sz="2400" dirty="0" err="1" smtClean="0"/>
              <a:t>wikipedia</a:t>
            </a:r>
            <a:endParaRPr lang="en-US" sz="2400" dirty="0"/>
          </a:p>
        </p:txBody>
      </p:sp>
      <p:sp>
        <p:nvSpPr>
          <p:cNvPr id="5" name="Freeform 4"/>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003397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2522"/>
            <a:ext cx="10515600" cy="743239"/>
          </a:xfrm>
        </p:spPr>
        <p:txBody>
          <a:bodyPr/>
          <a:lstStyle/>
          <a:p>
            <a:r>
              <a:rPr lang="en-IN" dirty="0" err="1"/>
              <a:t>TRIZ</a:t>
            </a:r>
            <a:r>
              <a:rPr lang="en-IN" dirty="0"/>
              <a:t> – developed by </a:t>
            </a:r>
            <a:r>
              <a:rPr lang="en-US" b="0" dirty="0"/>
              <a:t>Genrich Altshuller</a:t>
            </a:r>
            <a:endParaRPr lang="en-US" dirty="0"/>
          </a:p>
        </p:txBody>
      </p:sp>
      <p:pic>
        <p:nvPicPr>
          <p:cNvPr id="6" name="Picture 5"/>
          <p:cNvPicPr>
            <a:picLocks noChangeAspect="1"/>
          </p:cNvPicPr>
          <p:nvPr/>
        </p:nvPicPr>
        <p:blipFill rotWithShape="1">
          <a:blip r:embed="rId2"/>
          <a:srcRect l="4578" t="8392" r="47642" b="19631"/>
          <a:stretch/>
        </p:blipFill>
        <p:spPr>
          <a:xfrm>
            <a:off x="96983" y="1634941"/>
            <a:ext cx="9365617" cy="4113201"/>
          </a:xfrm>
          <a:prstGeom prst="rect">
            <a:avLst/>
          </a:prstGeom>
        </p:spPr>
      </p:pic>
      <p:sp>
        <p:nvSpPr>
          <p:cNvPr id="7" name="TextBox 6"/>
          <p:cNvSpPr txBox="1"/>
          <p:nvPr/>
        </p:nvSpPr>
        <p:spPr>
          <a:xfrm>
            <a:off x="96983" y="1111721"/>
            <a:ext cx="10006350" cy="523220"/>
          </a:xfrm>
          <a:prstGeom prst="rect">
            <a:avLst/>
          </a:prstGeom>
          <a:noFill/>
        </p:spPr>
        <p:txBody>
          <a:bodyPr wrap="square" rtlCol="0">
            <a:spAutoFit/>
          </a:bodyPr>
          <a:lstStyle/>
          <a:p>
            <a:r>
              <a:rPr lang="en-IN" sz="2800" b="1" dirty="0"/>
              <a:t>39 Parameters and 40 Inventive Principles</a:t>
            </a:r>
            <a:endParaRPr lang="en-US" sz="2800" b="1" dirty="0"/>
          </a:p>
        </p:txBody>
      </p:sp>
      <p:sp>
        <p:nvSpPr>
          <p:cNvPr id="3" name="Content Placeholder 2"/>
          <p:cNvSpPr>
            <a:spLocks noGrp="1"/>
          </p:cNvSpPr>
          <p:nvPr>
            <p:ph sz="half" idx="1"/>
          </p:nvPr>
        </p:nvSpPr>
        <p:spPr>
          <a:xfrm>
            <a:off x="6607436" y="1008205"/>
            <a:ext cx="5459874" cy="730251"/>
          </a:xfrm>
        </p:spPr>
        <p:txBody>
          <a:bodyPr>
            <a:normAutofit fontScale="77500" lnSpcReduction="20000"/>
          </a:bodyPr>
          <a:lstStyle/>
          <a:p>
            <a:pPr marL="0" indent="0">
              <a:buNone/>
            </a:pPr>
            <a:r>
              <a:rPr lang="en-US" dirty="0">
                <a:hlinkClick r:id="rId3"/>
              </a:rPr>
              <a:t>Image from https://en.wikipedia.org/wiki/TRIZ</a:t>
            </a:r>
            <a:endParaRPr lang="en-US" dirty="0"/>
          </a:p>
        </p:txBody>
      </p:sp>
      <p:sp>
        <p:nvSpPr>
          <p:cNvPr id="8" name="Freeform 7"/>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535858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a:t>
            </a:r>
            <a:endParaRPr lang="en-IN" dirty="0"/>
          </a:p>
        </p:txBody>
      </p:sp>
      <p:sp>
        <p:nvSpPr>
          <p:cNvPr id="3" name="Content Placeholder 2"/>
          <p:cNvSpPr>
            <a:spLocks noGrp="1"/>
          </p:cNvSpPr>
          <p:nvPr>
            <p:ph idx="1"/>
          </p:nvPr>
        </p:nvSpPr>
        <p:spPr>
          <a:xfrm>
            <a:off x="392151" y="1334971"/>
            <a:ext cx="10515600" cy="4351338"/>
          </a:xfrm>
        </p:spPr>
        <p:txBody>
          <a:bodyPr/>
          <a:lstStyle/>
          <a:p>
            <a:pPr marL="514350" indent="-514350">
              <a:buAutoNum type="arabicPeriod"/>
            </a:pPr>
            <a:r>
              <a:rPr lang="en-US" dirty="0" smtClean="0"/>
              <a:t>Identify contradictions of your problem solving context.</a:t>
            </a:r>
          </a:p>
          <a:p>
            <a:pPr marL="514350" indent="-514350">
              <a:buAutoNum type="arabicPeriod"/>
            </a:pPr>
            <a:r>
              <a:rPr lang="en-US" dirty="0" smtClean="0"/>
              <a:t>Locate one-set of the contradictions in the matrix leading to a particular cell in the matrix.</a:t>
            </a:r>
          </a:p>
          <a:p>
            <a:pPr marL="514350" indent="-514350">
              <a:buAutoNum type="arabicPeriod"/>
            </a:pPr>
            <a:r>
              <a:rPr lang="en-US" dirty="0" smtClean="0"/>
              <a:t>You find four (or less) numbers in the cell.</a:t>
            </a:r>
          </a:p>
          <a:p>
            <a:pPr marL="514350" indent="-514350">
              <a:buAutoNum type="arabicPeriod"/>
            </a:pPr>
            <a:r>
              <a:rPr lang="en-US" dirty="0" smtClean="0"/>
              <a:t>Find the invention principles corresponding to these numbers </a:t>
            </a:r>
            <a:r>
              <a:rPr lang="en-US" dirty="0"/>
              <a:t>in the </a:t>
            </a:r>
            <a:r>
              <a:rPr lang="en-US" dirty="0" smtClean="0"/>
              <a:t>cell from the list of 40.</a:t>
            </a:r>
          </a:p>
          <a:p>
            <a:pPr marL="514350" indent="-514350">
              <a:buAutoNum type="arabicPeriod"/>
            </a:pPr>
            <a:r>
              <a:rPr lang="en-US" dirty="0" smtClean="0"/>
              <a:t>Interpret the possible and relevant inventive actions out of the many that the inventive principles may indicate. </a:t>
            </a:r>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US" dirty="0" smtClean="0"/>
          </a:p>
          <a:p>
            <a:pPr marL="514350" indent="-514350">
              <a:buAutoNum type="arabicPeriod"/>
            </a:pPr>
            <a:endParaRPr lang="en-IN" dirty="0"/>
          </a:p>
        </p:txBody>
      </p:sp>
      <p:sp>
        <p:nvSpPr>
          <p:cNvPr id="4" name="Freeform 3"/>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15954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79" y="2702243"/>
            <a:ext cx="2883217" cy="2730817"/>
          </a:xfrm>
        </p:spPr>
        <p:txBody>
          <a:bodyPr/>
          <a:lstStyle/>
          <a:p>
            <a:r>
              <a:rPr lang="en-US" dirty="0" smtClean="0"/>
              <a:t>Making a table that is strong but lightweight</a:t>
            </a:r>
            <a:endParaRPr lang="en-IN" dirty="0"/>
          </a:p>
        </p:txBody>
      </p:sp>
      <p:pic>
        <p:nvPicPr>
          <p:cNvPr id="4" name="Picture 3"/>
          <p:cNvPicPr>
            <a:picLocks noChangeAspect="1"/>
          </p:cNvPicPr>
          <p:nvPr/>
        </p:nvPicPr>
        <p:blipFill>
          <a:blip r:embed="rId2"/>
          <a:stretch>
            <a:fillRect/>
          </a:stretch>
        </p:blipFill>
        <p:spPr>
          <a:xfrm>
            <a:off x="3119437" y="490537"/>
            <a:ext cx="5953125" cy="5876925"/>
          </a:xfrm>
          <a:prstGeom prst="rect">
            <a:avLst/>
          </a:prstGeom>
        </p:spPr>
      </p:pic>
      <p:sp>
        <p:nvSpPr>
          <p:cNvPr id="5" name="TextBox 4"/>
          <p:cNvSpPr txBox="1"/>
          <p:nvPr/>
        </p:nvSpPr>
        <p:spPr>
          <a:xfrm>
            <a:off x="342900" y="967740"/>
            <a:ext cx="2347546" cy="830997"/>
          </a:xfrm>
          <a:prstGeom prst="rect">
            <a:avLst/>
          </a:prstGeom>
          <a:noFill/>
        </p:spPr>
        <p:txBody>
          <a:bodyPr wrap="square" rtlCol="0">
            <a:spAutoFit/>
          </a:bodyPr>
          <a:lstStyle/>
          <a:p>
            <a:r>
              <a:rPr lang="en-US" sz="2400" b="1" dirty="0" smtClean="0">
                <a:solidFill>
                  <a:srgbClr val="6C0000"/>
                </a:solidFill>
              </a:rPr>
              <a:t>Contradiction matrix</a:t>
            </a:r>
            <a:endParaRPr lang="en-IN" sz="2400" b="1" dirty="0">
              <a:solidFill>
                <a:srgbClr val="6C0000"/>
              </a:solidFill>
            </a:endParaRPr>
          </a:p>
        </p:txBody>
      </p:sp>
      <p:sp>
        <p:nvSpPr>
          <p:cNvPr id="3" name="Down Arrow 2"/>
          <p:cNvSpPr/>
          <p:nvPr/>
        </p:nvSpPr>
        <p:spPr>
          <a:xfrm>
            <a:off x="2754351" y="736998"/>
            <a:ext cx="378292" cy="2123477"/>
          </a:xfrm>
          <a:prstGeom prst="downArrow">
            <a:avLst>
              <a:gd name="adj1" fmla="val 87908"/>
              <a:gd name="adj2" fmla="val 50000"/>
            </a:avLst>
          </a:prstGeom>
          <a:solidFill>
            <a:schemeClr val="tx1">
              <a:lumMod val="50000"/>
              <a:lumOff val="50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3119437" y="379140"/>
            <a:ext cx="3136142" cy="357857"/>
          </a:xfrm>
          <a:prstGeom prst="rightArrow">
            <a:avLst>
              <a:gd name="adj1" fmla="val 83892"/>
              <a:gd name="adj2" fmla="val 50000"/>
            </a:avLst>
          </a:prstGeom>
          <a:solidFill>
            <a:schemeClr val="tx1">
              <a:lumMod val="50000"/>
              <a:lumOff val="50000"/>
            </a:schemeClr>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159083" y="1694985"/>
            <a:ext cx="925551" cy="223025"/>
          </a:xfrm>
          <a:prstGeom prst="rect">
            <a:avLst/>
          </a:prstGeom>
          <a:solidFill>
            <a:srgbClr val="2D6CBD"/>
          </a:solidFill>
          <a:ln>
            <a:solidFill>
              <a:srgbClr val="2C6C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084634" y="1918010"/>
            <a:ext cx="925551" cy="223025"/>
          </a:xfrm>
          <a:prstGeom prst="rect">
            <a:avLst/>
          </a:prstGeom>
          <a:solidFill>
            <a:srgbClr val="2D6CBD"/>
          </a:solidFill>
          <a:ln>
            <a:solidFill>
              <a:srgbClr val="2D6C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519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Design Process</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638529"/>
              </p:ext>
            </p:extLst>
          </p:nvPr>
        </p:nvGraphicFramePr>
        <p:xfrm>
          <a:off x="213732" y="365125"/>
          <a:ext cx="10515600" cy="5645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3311913" y="2583949"/>
            <a:ext cx="4873082" cy="1015663"/>
          </a:xfrm>
          <a:prstGeom prst="rect">
            <a:avLst/>
          </a:prstGeom>
        </p:spPr>
        <p:txBody>
          <a:bodyPr wrap="square">
            <a:spAutoFit/>
          </a:bodyPr>
          <a:lstStyle/>
          <a:p>
            <a:pPr algn="ctr"/>
            <a:r>
              <a:rPr lang="en-IN" sz="2000" b="1" dirty="0">
                <a:solidFill>
                  <a:srgbClr val="222222"/>
                </a:solidFill>
                <a:latin typeface="Arial" panose="020B0604020202020204" pitchFamily="34" charset="0"/>
                <a:hlinkClick r:id="rId7"/>
              </a:rPr>
              <a:t>The systems development life </a:t>
            </a:r>
            <a:r>
              <a:rPr lang="en-IN" sz="2000" b="1" dirty="0" smtClean="0">
                <a:solidFill>
                  <a:srgbClr val="222222"/>
                </a:solidFill>
                <a:latin typeface="Arial" panose="020B0604020202020204" pitchFamily="34" charset="0"/>
                <a:hlinkClick r:id="rId7"/>
              </a:rPr>
              <a:t>cycle, </a:t>
            </a:r>
            <a:r>
              <a:rPr lang="en-IN" sz="2000" b="1" dirty="0">
                <a:solidFill>
                  <a:srgbClr val="222222"/>
                </a:solidFill>
                <a:latin typeface="Arial" panose="020B0604020202020204" pitchFamily="34" charset="0"/>
                <a:hlinkClick r:id="rId7"/>
              </a:rPr>
              <a:t>also referred to as the application development life-cycle</a:t>
            </a:r>
            <a:endParaRPr lang="en-IN" sz="2000" b="1" i="0" strike="noStrike" dirty="0">
              <a:solidFill>
                <a:srgbClr val="222222"/>
              </a:solidFill>
              <a:effectLst/>
              <a:latin typeface="Arial" panose="020B0604020202020204" pitchFamily="34" charset="0"/>
              <a:hlinkClick r:id="rId7"/>
            </a:endParaRPr>
          </a:p>
        </p:txBody>
      </p:sp>
    </p:spTree>
    <p:extLst>
      <p:ext uri="{BB962C8B-B14F-4D97-AF65-F5344CB8AC3E}">
        <p14:creationId xmlns:p14="http://schemas.microsoft.com/office/powerpoint/2010/main" val="10495568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Contradiction Matrix of the Airbag problem</a:t>
            </a:r>
            <a:br>
              <a:rPr lang="en-US" dirty="0" smtClean="0"/>
            </a:br>
            <a:r>
              <a:rPr lang="en-US" dirty="0" smtClean="0"/>
              <a:t>Row 15 &amp; Column 31</a:t>
            </a:r>
            <a:endParaRPr lang="en-IN" dirty="0"/>
          </a:p>
        </p:txBody>
      </p:sp>
      <p:pic>
        <p:nvPicPr>
          <p:cNvPr id="5122" name="Picture 2" descr="http://www.triz-journal.com/wp-content/uploads/1997/07/cont2.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8294" y="1441151"/>
            <a:ext cx="8617789" cy="4832844"/>
          </a:xfrm>
          <a:prstGeom prst="rect">
            <a:avLst/>
          </a:prstGeom>
          <a:noFill/>
          <a:extLst>
            <a:ext uri="{909E8E84-426E-40DD-AFC4-6F175D3DCCD1}">
              <a14:hiddenFill xmlns:a14="http://schemas.microsoft.com/office/drawing/2010/main">
                <a:solidFill>
                  <a:srgbClr val="FFFFFF"/>
                </a:solidFill>
              </a14:hiddenFill>
            </a:ext>
          </a:extLst>
        </p:spPr>
      </p:pic>
      <p:sp>
        <p:nvSpPr>
          <p:cNvPr id="4" name="L-Shape 3"/>
          <p:cNvSpPr/>
          <p:nvPr/>
        </p:nvSpPr>
        <p:spPr>
          <a:xfrm rot="10800000" flipV="1">
            <a:off x="738291" y="1441151"/>
            <a:ext cx="6323165" cy="4414502"/>
          </a:xfrm>
          <a:prstGeom prst="corner">
            <a:avLst>
              <a:gd name="adj1" fmla="val 9393"/>
              <a:gd name="adj2" fmla="val 13197"/>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467707" y="5441795"/>
            <a:ext cx="593749" cy="413859"/>
          </a:xfrm>
          <a:prstGeom prst="rect">
            <a:avLst/>
          </a:prstGeom>
          <a:solidFill>
            <a:schemeClr val="accent2">
              <a:lumMod val="20000"/>
              <a:lumOff val="80000"/>
              <a:alpha val="23000"/>
            </a:schemeClr>
          </a:solidFill>
          <a:ln>
            <a:solidFill>
              <a:srgbClr val="C00000">
                <a:alpha val="66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10-Point Star 4"/>
          <p:cNvSpPr/>
          <p:nvPr/>
        </p:nvSpPr>
        <p:spPr>
          <a:xfrm>
            <a:off x="6365631" y="5301762"/>
            <a:ext cx="861646" cy="782515"/>
          </a:xfrm>
          <a:prstGeom prst="star10">
            <a:avLst/>
          </a:prstGeom>
          <a:solidFill>
            <a:schemeClr val="accent1">
              <a:alpha val="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6"/>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10848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fontAlgn="base"/>
            <a:r>
              <a:rPr lang="en-IN" b="0" dirty="0"/>
              <a:t>Principle 21. Skipping</a:t>
            </a:r>
          </a:p>
          <a:p>
            <a:pPr marL="1028700" lvl="2" indent="0" fontAlgn="base">
              <a:buNone/>
            </a:pPr>
            <a:r>
              <a:rPr lang="en-IN" b="0" dirty="0"/>
              <a:t>A. Conduct a process , or certain stages (e.g. destructible, harmful or hazardous operations) at high speed.</a:t>
            </a:r>
          </a:p>
          <a:p>
            <a:pPr fontAlgn="base"/>
            <a:r>
              <a:rPr lang="en-IN" b="0" dirty="0" smtClean="0"/>
              <a:t>Principle </a:t>
            </a:r>
            <a:r>
              <a:rPr lang="en-IN" b="0" dirty="0"/>
              <a:t>39. Inert atmosphere</a:t>
            </a:r>
          </a:p>
          <a:p>
            <a:pPr marL="1028700" lvl="2" indent="0" fontAlgn="base">
              <a:buNone/>
            </a:pPr>
            <a:r>
              <a:rPr lang="en-IN" b="0" dirty="0"/>
              <a:t>A. Replace a normal environment with an inert one.</a:t>
            </a:r>
          </a:p>
          <a:p>
            <a:pPr marL="1028700" lvl="2" indent="0" fontAlgn="base">
              <a:buNone/>
            </a:pPr>
            <a:r>
              <a:rPr lang="en-IN" b="0" dirty="0" smtClean="0"/>
              <a:t>B</a:t>
            </a:r>
            <a:r>
              <a:rPr lang="en-IN" b="0" dirty="0"/>
              <a:t>. Add neutral parts, or inert additives to an object.</a:t>
            </a:r>
          </a:p>
          <a:p>
            <a:endParaRPr lang="en-US" dirty="0"/>
          </a:p>
        </p:txBody>
      </p:sp>
      <p:sp>
        <p:nvSpPr>
          <p:cNvPr id="4" name="Freeform 3"/>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461243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US" b="0" dirty="0"/>
              <a:t>Principle 16. Partial or excessive </a:t>
            </a:r>
            <a:r>
              <a:rPr lang="en-US" b="0" dirty="0" smtClean="0"/>
              <a:t>actions</a:t>
            </a:r>
          </a:p>
          <a:p>
            <a:pPr marL="1028700" lvl="2" indent="0">
              <a:buNone/>
            </a:pPr>
            <a:r>
              <a:rPr lang="en-IN" b="0" dirty="0"/>
              <a:t>A. </a:t>
            </a:r>
            <a:r>
              <a:rPr lang="en-IN" b="0" dirty="0" smtClean="0"/>
              <a:t>  If </a:t>
            </a:r>
            <a:r>
              <a:rPr lang="en-IN" b="0" dirty="0"/>
              <a:t>100 percent of an object is hard to achieve using a given solution method then, by using ‘slightly less’ or ‘slightly more’ of the same method, the problem may be considerably easier to solve.</a:t>
            </a:r>
            <a:endParaRPr lang="en-US" b="0" dirty="0"/>
          </a:p>
          <a:p>
            <a:r>
              <a:rPr lang="en-IN" b="0" dirty="0"/>
              <a:t>Principle 22. “Blessing in disguise” or “Turn Lemons into Lemonade”</a:t>
            </a:r>
          </a:p>
          <a:p>
            <a:pPr marL="1485900" lvl="2" indent="-457200">
              <a:buAutoNum type="alphaUcPeriod"/>
            </a:pPr>
            <a:r>
              <a:rPr lang="en-IN" b="0" dirty="0" smtClean="0"/>
              <a:t>Use </a:t>
            </a:r>
            <a:r>
              <a:rPr lang="en-IN" b="0" dirty="0"/>
              <a:t>harmful factors (particularly, harmful effects of the environment or surroundings) to achieve a positive effect</a:t>
            </a:r>
            <a:r>
              <a:rPr lang="en-IN" b="0" dirty="0" smtClean="0"/>
              <a:t>.</a:t>
            </a:r>
          </a:p>
          <a:p>
            <a:pPr marL="1485900" lvl="2" indent="-457200">
              <a:buAutoNum type="alphaUcPeriod"/>
            </a:pPr>
            <a:r>
              <a:rPr lang="en-IN" dirty="0"/>
              <a:t>B. Eliminate the primary harmful action by adding it to another harmful action to resolve the problem</a:t>
            </a:r>
            <a:r>
              <a:rPr lang="en-IN" dirty="0" smtClean="0"/>
              <a:t>.</a:t>
            </a:r>
          </a:p>
          <a:p>
            <a:pPr marL="1485900" lvl="2" indent="-457200">
              <a:buAutoNum type="alphaUcPeriod"/>
            </a:pPr>
            <a:r>
              <a:rPr lang="en-IN" dirty="0"/>
              <a:t>C. Amplify a harmful factor to such a degree that it is no longer harmful.</a:t>
            </a:r>
            <a:endParaRPr lang="en-US" dirty="0"/>
          </a:p>
        </p:txBody>
      </p:sp>
      <p:sp>
        <p:nvSpPr>
          <p:cNvPr id="4" name="Freeform 3"/>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293269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5465"/>
            <a:ext cx="10515600" cy="820580"/>
          </a:xfrm>
        </p:spPr>
        <p:txBody>
          <a:bodyPr/>
          <a:lstStyle/>
          <a:p>
            <a:r>
              <a:rPr lang="en-US" dirty="0"/>
              <a:t>TRIZ Is an Empirical Method</a:t>
            </a:r>
          </a:p>
        </p:txBody>
      </p:sp>
      <p:sp>
        <p:nvSpPr>
          <p:cNvPr id="3" name="Content Placeholder 2"/>
          <p:cNvSpPr>
            <a:spLocks noGrp="1"/>
          </p:cNvSpPr>
          <p:nvPr>
            <p:ph idx="1"/>
          </p:nvPr>
        </p:nvSpPr>
        <p:spPr>
          <a:xfrm>
            <a:off x="150724" y="1175657"/>
            <a:ext cx="11558055" cy="4702629"/>
          </a:xfrm>
        </p:spPr>
        <p:txBody>
          <a:bodyPr>
            <a:normAutofit lnSpcReduction="10000"/>
          </a:bodyPr>
          <a:lstStyle/>
          <a:p>
            <a:r>
              <a:rPr lang="en-IN" dirty="0"/>
              <a:t>TRIZ reduces number of iterations [so 99% perspiration may be reduced].</a:t>
            </a:r>
          </a:p>
          <a:p>
            <a:r>
              <a:rPr lang="en-IN" dirty="0"/>
              <a:t>There are several methods for increasing innovation.</a:t>
            </a:r>
          </a:p>
          <a:p>
            <a:pPr lvl="1">
              <a:buFont typeface="Wingdings" panose="05000000000000000000" pitchFamily="2" charset="2"/>
              <a:buChar char="Ø"/>
            </a:pPr>
            <a:r>
              <a:rPr lang="en-IN" b="1" dirty="0">
                <a:solidFill>
                  <a:srgbClr val="487AA9"/>
                </a:solidFill>
              </a:rPr>
              <a:t>Brainstorming</a:t>
            </a:r>
          </a:p>
          <a:p>
            <a:pPr lvl="1">
              <a:buFont typeface="Wingdings" panose="05000000000000000000" pitchFamily="2" charset="2"/>
              <a:buChar char="Ø"/>
            </a:pPr>
            <a:r>
              <a:rPr lang="en-IN" b="1" dirty="0" err="1">
                <a:solidFill>
                  <a:srgbClr val="487AA9"/>
                </a:solidFill>
              </a:rPr>
              <a:t>Synectics</a:t>
            </a:r>
            <a:endParaRPr lang="en-IN" b="1" dirty="0">
              <a:solidFill>
                <a:srgbClr val="487AA9"/>
              </a:solidFill>
            </a:endParaRPr>
          </a:p>
          <a:p>
            <a:pPr lvl="1">
              <a:buFont typeface="Wingdings" panose="05000000000000000000" pitchFamily="2" charset="2"/>
              <a:buChar char="Ø"/>
            </a:pPr>
            <a:r>
              <a:rPr lang="en-IN" b="1" dirty="0">
                <a:solidFill>
                  <a:srgbClr val="487AA9"/>
                </a:solidFill>
              </a:rPr>
              <a:t>Lateral Thinking</a:t>
            </a:r>
          </a:p>
          <a:p>
            <a:pPr lvl="1">
              <a:buFont typeface="Wingdings" panose="05000000000000000000" pitchFamily="2" charset="2"/>
              <a:buChar char="Ø"/>
            </a:pPr>
            <a:r>
              <a:rPr lang="en-IN" b="1" dirty="0" err="1" smtClean="0">
                <a:solidFill>
                  <a:srgbClr val="487AA9"/>
                </a:solidFill>
              </a:rPr>
              <a:t>Neuro</a:t>
            </a:r>
            <a:r>
              <a:rPr lang="en-IN" b="1" dirty="0" smtClean="0">
                <a:solidFill>
                  <a:srgbClr val="487AA9"/>
                </a:solidFill>
              </a:rPr>
              <a:t>-linguistic </a:t>
            </a:r>
            <a:r>
              <a:rPr lang="en-IN" b="1" dirty="0">
                <a:solidFill>
                  <a:srgbClr val="487AA9"/>
                </a:solidFill>
              </a:rPr>
              <a:t>Programming</a:t>
            </a:r>
          </a:p>
          <a:p>
            <a:pPr lvl="1">
              <a:buFont typeface="Wingdings" panose="05000000000000000000" pitchFamily="2" charset="2"/>
              <a:buChar char="Ø"/>
            </a:pPr>
            <a:r>
              <a:rPr lang="en-IN" b="1" dirty="0">
                <a:solidFill>
                  <a:srgbClr val="487AA9"/>
                </a:solidFill>
              </a:rPr>
              <a:t>Mind Mapping</a:t>
            </a:r>
          </a:p>
          <a:p>
            <a:pPr marL="0" indent="0">
              <a:buNone/>
            </a:pPr>
            <a:r>
              <a:rPr lang="en-IN" dirty="0"/>
              <a:t>TRIZ is designed to overcome Psychological </a:t>
            </a:r>
            <a:r>
              <a:rPr lang="en-IN" dirty="0" smtClean="0"/>
              <a:t>Inertia, which is due to </a:t>
            </a:r>
            <a:br>
              <a:rPr lang="en-IN" dirty="0" smtClean="0"/>
            </a:br>
            <a:r>
              <a:rPr lang="en-IN" dirty="0" smtClean="0"/>
              <a:t>habits</a:t>
            </a:r>
            <a:r>
              <a:rPr lang="en-IN" dirty="0"/>
              <a:t>, education, paradigms, internal processes, past successes, </a:t>
            </a:r>
            <a:r>
              <a:rPr lang="en-IN" dirty="0" smtClean="0"/>
              <a:t/>
            </a:r>
            <a:br>
              <a:rPr lang="en-IN" dirty="0" smtClean="0"/>
            </a:br>
            <a:r>
              <a:rPr lang="en-IN" dirty="0" smtClean="0"/>
              <a:t>past </a:t>
            </a:r>
            <a:r>
              <a:rPr lang="en-IN" dirty="0"/>
              <a:t>failures. </a:t>
            </a:r>
            <a:endParaRPr lang="en-IN" dirty="0" smtClean="0"/>
          </a:p>
          <a:p>
            <a:pPr marL="0" indent="0">
              <a:buNone/>
            </a:pPr>
            <a:r>
              <a:rPr lang="en-IN" dirty="0" err="1" smtClean="0"/>
              <a:t>TRIZ</a:t>
            </a:r>
            <a:r>
              <a:rPr lang="en-IN" dirty="0" smtClean="0"/>
              <a:t> </a:t>
            </a:r>
            <a:r>
              <a:rPr lang="en-IN" dirty="0"/>
              <a:t>directs the solution path using a </a:t>
            </a:r>
            <a:r>
              <a:rPr lang="en-IN" dirty="0" smtClean="0"/>
              <a:t>problem-solution </a:t>
            </a:r>
            <a:r>
              <a:rPr lang="en-IN" dirty="0"/>
              <a:t>matrix.</a:t>
            </a:r>
            <a:endParaRPr lang="en-US" dirty="0"/>
          </a:p>
        </p:txBody>
      </p:sp>
      <p:sp>
        <p:nvSpPr>
          <p:cNvPr id="4" name="Freeform 3"/>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14050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1094464"/>
          </a:xfrm>
        </p:spPr>
        <p:txBody>
          <a:bodyPr/>
          <a:lstStyle/>
          <a:p>
            <a:endParaRPr lang="en-US"/>
          </a:p>
        </p:txBody>
      </p:sp>
      <p:cxnSp>
        <p:nvCxnSpPr>
          <p:cNvPr id="9" name="Elbow Connector 8"/>
          <p:cNvCxnSpPr/>
          <p:nvPr/>
        </p:nvCxnSpPr>
        <p:spPr>
          <a:xfrm>
            <a:off x="657051" y="1440093"/>
            <a:ext cx="7349490" cy="4351338"/>
          </a:xfrm>
          <a:prstGeom prst="bentConnector3">
            <a:avLst>
              <a:gd name="adj1" fmla="val 45"/>
            </a:avLst>
          </a:prstGeom>
          <a:ln w="60325">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57051" y="2135764"/>
            <a:ext cx="9878291" cy="3655436"/>
            <a:chOff x="568036" y="2521527"/>
            <a:chExt cx="9878291" cy="3655436"/>
          </a:xfrm>
        </p:grpSpPr>
        <p:cxnSp>
          <p:nvCxnSpPr>
            <p:cNvPr id="12" name="Straight Arrow Connector 11"/>
            <p:cNvCxnSpPr/>
            <p:nvPr/>
          </p:nvCxnSpPr>
          <p:spPr>
            <a:xfrm flipV="1">
              <a:off x="568036" y="2812473"/>
              <a:ext cx="9878291" cy="336449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12"/>
            <p:cNvSpPr/>
            <p:nvPr/>
          </p:nvSpPr>
          <p:spPr>
            <a:xfrm>
              <a:off x="1343891" y="2521527"/>
              <a:ext cx="2216727" cy="3380509"/>
            </a:xfrm>
            <a:custGeom>
              <a:avLst/>
              <a:gdLst>
                <a:gd name="connsiteX0" fmla="*/ 0 w 2216727"/>
                <a:gd name="connsiteY0" fmla="*/ 3380509 h 3380509"/>
                <a:gd name="connsiteX1" fmla="*/ 526473 w 2216727"/>
                <a:gd name="connsiteY1" fmla="*/ 2937164 h 3380509"/>
                <a:gd name="connsiteX2" fmla="*/ 1080654 w 2216727"/>
                <a:gd name="connsiteY2" fmla="*/ 789709 h 3380509"/>
                <a:gd name="connsiteX3" fmla="*/ 2216727 w 2216727"/>
                <a:gd name="connsiteY3" fmla="*/ 0 h 3380509"/>
              </a:gdLst>
              <a:ahLst/>
              <a:cxnLst>
                <a:cxn ang="0">
                  <a:pos x="connsiteX0" y="connsiteY0"/>
                </a:cxn>
                <a:cxn ang="0">
                  <a:pos x="connsiteX1" y="connsiteY1"/>
                </a:cxn>
                <a:cxn ang="0">
                  <a:pos x="connsiteX2" y="connsiteY2"/>
                </a:cxn>
                <a:cxn ang="0">
                  <a:pos x="connsiteX3" y="connsiteY3"/>
                </a:cxn>
              </a:cxnLst>
              <a:rect l="l" t="t" r="r" b="b"/>
              <a:pathLst>
                <a:path w="2216727" h="3380509">
                  <a:moveTo>
                    <a:pt x="0" y="3380509"/>
                  </a:moveTo>
                  <a:cubicBezTo>
                    <a:pt x="173182" y="3374736"/>
                    <a:pt x="346364" y="3368964"/>
                    <a:pt x="526473" y="2937164"/>
                  </a:cubicBezTo>
                  <a:cubicBezTo>
                    <a:pt x="706582" y="2505364"/>
                    <a:pt x="798945" y="1279236"/>
                    <a:pt x="1080654" y="789709"/>
                  </a:cubicBezTo>
                  <a:cubicBezTo>
                    <a:pt x="1362363" y="300182"/>
                    <a:pt x="1789545" y="150091"/>
                    <a:pt x="2216727" y="0"/>
                  </a:cubicBezTo>
                </a:path>
              </a:pathLst>
            </a:custGeom>
            <a:noFill/>
            <a:ln w="41275">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rot="17006879">
            <a:off x="1348405" y="3526229"/>
            <a:ext cx="2327748" cy="523220"/>
          </a:xfrm>
          <a:prstGeom prst="rect">
            <a:avLst/>
          </a:prstGeom>
          <a:noFill/>
        </p:spPr>
        <p:txBody>
          <a:bodyPr wrap="square" rtlCol="0">
            <a:spAutoFit/>
          </a:bodyPr>
          <a:lstStyle/>
          <a:p>
            <a:r>
              <a:rPr lang="en-IN" sz="2800" b="1" dirty="0" err="1"/>
              <a:t>TRIZ</a:t>
            </a:r>
            <a:r>
              <a:rPr lang="en-IN" sz="2800" b="1" dirty="0"/>
              <a:t> Method</a:t>
            </a:r>
            <a:endParaRPr lang="en-US" sz="2800" b="1" dirty="0"/>
          </a:p>
        </p:txBody>
      </p:sp>
      <p:sp>
        <p:nvSpPr>
          <p:cNvPr id="15" name="Oval 14"/>
          <p:cNvSpPr/>
          <p:nvPr/>
        </p:nvSpPr>
        <p:spPr>
          <a:xfrm>
            <a:off x="1452648" y="5345210"/>
            <a:ext cx="207818" cy="2355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3154366" y="1910869"/>
            <a:ext cx="0" cy="4396172"/>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3026731" y="4818091"/>
            <a:ext cx="207818" cy="2355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038785" y="2222299"/>
            <a:ext cx="207818" cy="23552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rot="20390338">
            <a:off x="3121930" y="3606195"/>
            <a:ext cx="3714836" cy="523220"/>
          </a:xfrm>
          <a:prstGeom prst="rect">
            <a:avLst/>
          </a:prstGeom>
          <a:noFill/>
        </p:spPr>
        <p:txBody>
          <a:bodyPr wrap="square" rtlCol="0">
            <a:spAutoFit/>
          </a:bodyPr>
          <a:lstStyle/>
          <a:p>
            <a:r>
              <a:rPr lang="en-IN" sz="2800" b="1" dirty="0"/>
              <a:t>Conventional Method</a:t>
            </a:r>
            <a:endParaRPr lang="en-US" sz="2800" b="1" dirty="0"/>
          </a:p>
        </p:txBody>
      </p:sp>
      <p:sp>
        <p:nvSpPr>
          <p:cNvPr id="23" name="Rounded Rectangular Callout 22"/>
          <p:cNvSpPr/>
          <p:nvPr/>
        </p:nvSpPr>
        <p:spPr>
          <a:xfrm>
            <a:off x="4308764" y="4818091"/>
            <a:ext cx="2551141" cy="698182"/>
          </a:xfrm>
          <a:prstGeom prst="wedgeRoundRectCallout">
            <a:avLst>
              <a:gd name="adj1" fmla="val -91975"/>
              <a:gd name="adj2" fmla="val -2679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02060"/>
                </a:solidFill>
              </a:rPr>
              <a:t>Deadline: Forced decision point</a:t>
            </a:r>
            <a:endParaRPr lang="en-US" b="1" dirty="0">
              <a:solidFill>
                <a:srgbClr val="002060"/>
              </a:solidFill>
            </a:endParaRPr>
          </a:p>
        </p:txBody>
      </p:sp>
      <p:cxnSp>
        <p:nvCxnSpPr>
          <p:cNvPr id="25" name="Straight Connector 24"/>
          <p:cNvCxnSpPr/>
          <p:nvPr/>
        </p:nvCxnSpPr>
        <p:spPr>
          <a:xfrm>
            <a:off x="657051" y="1690688"/>
            <a:ext cx="5660622" cy="0"/>
          </a:xfrm>
          <a:prstGeom prst="line">
            <a:avLst/>
          </a:prstGeom>
          <a:ln w="34925">
            <a:prstDash val="sysDash"/>
          </a:ln>
        </p:spPr>
        <p:style>
          <a:lnRef idx="1">
            <a:schemeClr val="accent1"/>
          </a:lnRef>
          <a:fillRef idx="0">
            <a:schemeClr val="accent1"/>
          </a:fillRef>
          <a:effectRef idx="0">
            <a:schemeClr val="accent1"/>
          </a:effectRef>
          <a:fontRef idx="minor">
            <a:schemeClr val="tx1"/>
          </a:fontRef>
        </p:style>
      </p:cxnSp>
      <p:sp>
        <p:nvSpPr>
          <p:cNvPr id="27" name="Rounded Rectangular Callout 26"/>
          <p:cNvSpPr/>
          <p:nvPr/>
        </p:nvSpPr>
        <p:spPr>
          <a:xfrm>
            <a:off x="4630603" y="1789301"/>
            <a:ext cx="2854608" cy="698182"/>
          </a:xfrm>
          <a:prstGeom prst="wedgeRoundRectCallout">
            <a:avLst>
              <a:gd name="adj1" fmla="val -91975"/>
              <a:gd name="adj2" fmla="val -6251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02060"/>
                </a:solidFill>
              </a:rPr>
              <a:t>An exhaustive set of possible solution concepts</a:t>
            </a:r>
            <a:endParaRPr lang="en-US" b="1" dirty="0">
              <a:solidFill>
                <a:srgbClr val="002060"/>
              </a:solidFill>
            </a:endParaRPr>
          </a:p>
        </p:txBody>
      </p:sp>
      <p:sp>
        <p:nvSpPr>
          <p:cNvPr id="28" name="Rounded Rectangular Callout 27"/>
          <p:cNvSpPr/>
          <p:nvPr/>
        </p:nvSpPr>
        <p:spPr>
          <a:xfrm>
            <a:off x="634305" y="2977373"/>
            <a:ext cx="1158186" cy="1681218"/>
          </a:xfrm>
          <a:prstGeom prst="wedgeRoundRectCallout">
            <a:avLst>
              <a:gd name="adj1" fmla="val -45322"/>
              <a:gd name="adj2" fmla="val -6552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02060"/>
                </a:solidFill>
              </a:rPr>
              <a:t>Number of solutions for reliable choice</a:t>
            </a:r>
            <a:endParaRPr lang="en-US" b="1" dirty="0">
              <a:solidFill>
                <a:srgbClr val="002060"/>
              </a:solidFill>
            </a:endParaRPr>
          </a:p>
        </p:txBody>
      </p:sp>
      <p:cxnSp>
        <p:nvCxnSpPr>
          <p:cNvPr id="29" name="Straight Connector 28"/>
          <p:cNvCxnSpPr/>
          <p:nvPr/>
        </p:nvCxnSpPr>
        <p:spPr>
          <a:xfrm>
            <a:off x="659231" y="2686426"/>
            <a:ext cx="5660622" cy="0"/>
          </a:xfrm>
          <a:prstGeom prst="line">
            <a:avLst/>
          </a:prstGeom>
          <a:ln w="34925">
            <a:prstDash val="sysDash"/>
          </a:ln>
        </p:spPr>
        <p:style>
          <a:lnRef idx="1">
            <a:schemeClr val="accent1"/>
          </a:lnRef>
          <a:fillRef idx="0">
            <a:schemeClr val="accent1"/>
          </a:fillRef>
          <a:effectRef idx="0">
            <a:schemeClr val="accent1"/>
          </a:effectRef>
          <a:fontRef idx="minor">
            <a:schemeClr val="tx1"/>
          </a:fontRef>
        </p:style>
      </p:cxnSp>
      <p:sp>
        <p:nvSpPr>
          <p:cNvPr id="30" name="Rounded Rectangular Callout 29"/>
          <p:cNvSpPr/>
          <p:nvPr/>
        </p:nvSpPr>
        <p:spPr>
          <a:xfrm>
            <a:off x="3255719" y="2848631"/>
            <a:ext cx="2551141" cy="698182"/>
          </a:xfrm>
          <a:prstGeom prst="wedgeRoundRectCallout">
            <a:avLst>
              <a:gd name="adj1" fmla="val -49615"/>
              <a:gd name="adj2" fmla="val -11609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02060"/>
                </a:solidFill>
              </a:rPr>
              <a:t>Confident decision point</a:t>
            </a:r>
            <a:endParaRPr lang="en-US" b="1" dirty="0">
              <a:solidFill>
                <a:srgbClr val="002060"/>
              </a:solidFill>
            </a:endParaRPr>
          </a:p>
        </p:txBody>
      </p:sp>
      <p:sp>
        <p:nvSpPr>
          <p:cNvPr id="31" name="TextBox 30"/>
          <p:cNvSpPr txBox="1"/>
          <p:nvPr/>
        </p:nvSpPr>
        <p:spPr>
          <a:xfrm>
            <a:off x="7317971" y="550207"/>
            <a:ext cx="4724400" cy="1200329"/>
          </a:xfrm>
          <a:prstGeom prst="rect">
            <a:avLst/>
          </a:prstGeom>
          <a:solidFill>
            <a:schemeClr val="bg1">
              <a:lumMod val="95000"/>
              <a:alpha val="43000"/>
            </a:schemeClr>
          </a:solidFill>
        </p:spPr>
        <p:txBody>
          <a:bodyPr wrap="square" rtlCol="0">
            <a:spAutoFit/>
          </a:bodyPr>
          <a:lstStyle/>
          <a:p>
            <a:r>
              <a:rPr lang="en-IN" dirty="0"/>
              <a:t>The graphical </a:t>
            </a:r>
            <a:r>
              <a:rPr lang="en-IN" dirty="0" err="1"/>
              <a:t>presenetation</a:t>
            </a:r>
            <a:r>
              <a:rPr lang="en-IN" dirty="0"/>
              <a:t> has been prepared based on the presentation by NASA at </a:t>
            </a:r>
            <a:r>
              <a:rPr lang="en-US" dirty="0">
                <a:hlinkClick r:id="rId2"/>
              </a:rPr>
              <a:t>https://www.slideshare.net/PersianGuru/triz2-12304568450882912</a:t>
            </a:r>
            <a:endParaRPr lang="en-US" dirty="0"/>
          </a:p>
        </p:txBody>
      </p:sp>
      <p:sp>
        <p:nvSpPr>
          <p:cNvPr id="24" name="Freeform 23"/>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556900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91426"/>
          </a:xfrm>
        </p:spPr>
        <p:txBody>
          <a:bodyPr/>
          <a:lstStyle/>
          <a:p>
            <a:r>
              <a:rPr lang="en-US" dirty="0" smtClean="0"/>
              <a:t>Six Concepts</a:t>
            </a:r>
            <a:endParaRPr lang="en-IN" dirty="0"/>
          </a:p>
        </p:txBody>
      </p:sp>
      <p:sp>
        <p:nvSpPr>
          <p:cNvPr id="3" name="Content Placeholder 2"/>
          <p:cNvSpPr>
            <a:spLocks noGrp="1"/>
          </p:cNvSpPr>
          <p:nvPr>
            <p:ph idx="1"/>
          </p:nvPr>
        </p:nvSpPr>
        <p:spPr>
          <a:xfrm>
            <a:off x="269487" y="1033888"/>
            <a:ext cx="10515600" cy="4351338"/>
          </a:xfrm>
        </p:spPr>
        <p:txBody>
          <a:bodyPr>
            <a:normAutofit/>
          </a:bodyPr>
          <a:lstStyle/>
          <a:p>
            <a:pPr marL="0" indent="0">
              <a:buNone/>
            </a:pPr>
            <a:r>
              <a:rPr lang="en-US" dirty="0"/>
              <a:t>The problem-solving model uses six concepts: </a:t>
            </a:r>
            <a:endParaRPr lang="en-US" dirty="0" smtClean="0"/>
          </a:p>
          <a:p>
            <a:r>
              <a:rPr lang="en-US" dirty="0" smtClean="0"/>
              <a:t>Contradiction </a:t>
            </a:r>
          </a:p>
          <a:p>
            <a:r>
              <a:rPr lang="en-US" dirty="0" smtClean="0"/>
              <a:t>Resources </a:t>
            </a:r>
          </a:p>
          <a:p>
            <a:r>
              <a:rPr lang="en-US" dirty="0" smtClean="0"/>
              <a:t>The ideal final result </a:t>
            </a:r>
          </a:p>
          <a:p>
            <a:r>
              <a:rPr lang="en-US" dirty="0" smtClean="0"/>
              <a:t>Functional analysis </a:t>
            </a:r>
          </a:p>
          <a:p>
            <a:r>
              <a:rPr lang="en-US" dirty="0" smtClean="0"/>
              <a:t>The patterns of </a:t>
            </a:r>
            <a:r>
              <a:rPr lang="en-US" dirty="0"/>
              <a:t>evolution (called “the increase of interactions</a:t>
            </a:r>
            <a:r>
              <a:rPr lang="en-US" dirty="0" smtClean="0"/>
              <a:t>.”) and </a:t>
            </a:r>
          </a:p>
          <a:p>
            <a:r>
              <a:rPr lang="en-US" dirty="0" smtClean="0"/>
              <a:t>Innovative principles. </a:t>
            </a:r>
            <a:endParaRPr lang="en-IN" dirty="0"/>
          </a:p>
        </p:txBody>
      </p:sp>
      <p:sp>
        <p:nvSpPr>
          <p:cNvPr id="4" name="Freeform 3"/>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694323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Concepts</a:t>
            </a:r>
            <a:endParaRPr lang="en-IN" dirty="0"/>
          </a:p>
        </p:txBody>
      </p:sp>
      <p:sp>
        <p:nvSpPr>
          <p:cNvPr id="3" name="Content Placeholder 2"/>
          <p:cNvSpPr>
            <a:spLocks noGrp="1"/>
          </p:cNvSpPr>
          <p:nvPr>
            <p:ph idx="1"/>
          </p:nvPr>
        </p:nvSpPr>
        <p:spPr>
          <a:xfrm>
            <a:off x="436756" y="1413030"/>
            <a:ext cx="10515600" cy="4351338"/>
          </a:xfrm>
        </p:spPr>
        <p:txBody>
          <a:bodyPr/>
          <a:lstStyle/>
          <a:p>
            <a:pPr marL="514350" indent="-514350">
              <a:buAutoNum type="arabicPeriod"/>
            </a:pPr>
            <a:r>
              <a:rPr lang="en-US" dirty="0" smtClean="0"/>
              <a:t>Contradiction</a:t>
            </a:r>
            <a:r>
              <a:rPr lang="en-US" dirty="0"/>
              <a:t>: Solving a problem means removing a contradiction. </a:t>
            </a:r>
            <a:endParaRPr lang="en-US" dirty="0" smtClean="0"/>
          </a:p>
          <a:p>
            <a:pPr marL="514350" indent="-514350">
              <a:buAutoNum type="arabicPeriod"/>
            </a:pPr>
            <a:r>
              <a:rPr lang="en-US" dirty="0" smtClean="0"/>
              <a:t>Resources</a:t>
            </a:r>
            <a:r>
              <a:rPr lang="en-US" dirty="0"/>
              <a:t>: Resources are available, but idle and often invisible substances, energy, properties, and other things in or near the system can be used to resolve the contradiction. </a:t>
            </a:r>
            <a:endParaRPr lang="en-US" dirty="0" smtClean="0"/>
          </a:p>
          <a:p>
            <a:pPr marL="514350" indent="-514350">
              <a:buAutoNum type="arabicPeriod"/>
            </a:pPr>
            <a:r>
              <a:rPr lang="en-US" dirty="0" smtClean="0"/>
              <a:t>Ideal </a:t>
            </a:r>
            <a:r>
              <a:rPr lang="en-US" dirty="0"/>
              <a:t>Final Result: The Ideal Final Result is achieved when the contradiction is resolved. The desired features should be obtained without compromise. </a:t>
            </a:r>
            <a:endParaRPr lang="en-IN" dirty="0"/>
          </a:p>
        </p:txBody>
      </p:sp>
      <p:sp>
        <p:nvSpPr>
          <p:cNvPr id="4" name="Freeform 3"/>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01220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Concepts</a:t>
            </a:r>
            <a:endParaRPr lang="en-IN" dirty="0"/>
          </a:p>
        </p:txBody>
      </p:sp>
      <p:sp>
        <p:nvSpPr>
          <p:cNvPr id="3" name="Content Placeholder 2"/>
          <p:cNvSpPr>
            <a:spLocks noGrp="1"/>
          </p:cNvSpPr>
          <p:nvPr>
            <p:ph idx="1"/>
          </p:nvPr>
        </p:nvSpPr>
        <p:spPr>
          <a:xfrm>
            <a:off x="403302" y="1357274"/>
            <a:ext cx="10515600" cy="4351338"/>
          </a:xfrm>
        </p:spPr>
        <p:txBody>
          <a:bodyPr/>
          <a:lstStyle/>
          <a:p>
            <a:pPr marL="514350" indent="-514350">
              <a:buFont typeface="+mj-lt"/>
              <a:buAutoNum type="arabicPeriod" startAt="4"/>
            </a:pPr>
            <a:r>
              <a:rPr lang="en-US" dirty="0" smtClean="0"/>
              <a:t>Functional </a:t>
            </a:r>
            <a:r>
              <a:rPr lang="en-US" dirty="0"/>
              <a:t>analysis: Systems exist to create a functional output. Understanding systems functionally provides great insight into how the output is achieved and uncovers problems (contradictions), potential resources and, therefore, opportunities. </a:t>
            </a:r>
            <a:endParaRPr lang="en-US" dirty="0" smtClean="0"/>
          </a:p>
          <a:p>
            <a:pPr marL="514350" indent="-514350">
              <a:buFont typeface="+mj-lt"/>
              <a:buAutoNum type="arabicPeriod" startAt="4"/>
            </a:pPr>
            <a:r>
              <a:rPr lang="en-US" dirty="0" smtClean="0"/>
              <a:t>Patterns </a:t>
            </a:r>
            <a:r>
              <a:rPr lang="en-US" dirty="0"/>
              <a:t>of evolution: Systems evolve according to certain patterns, not accidentally. The patterns can be used many ways to get new ideas and predict the evolution of the system. </a:t>
            </a:r>
            <a:endParaRPr lang="en-US" dirty="0" smtClean="0"/>
          </a:p>
          <a:p>
            <a:pPr marL="514350" indent="-514350">
              <a:buFont typeface="+mj-lt"/>
              <a:buAutoNum type="arabicPeriod" startAt="4"/>
            </a:pPr>
            <a:r>
              <a:rPr lang="en-US" dirty="0" smtClean="0"/>
              <a:t>Innovative </a:t>
            </a:r>
            <a:r>
              <a:rPr lang="en-US" dirty="0"/>
              <a:t>principles: These principles give concrete cues for solutions and illustrate what the patterns can mean.</a:t>
            </a:r>
            <a:endParaRPr lang="en-IN" dirty="0"/>
          </a:p>
        </p:txBody>
      </p:sp>
      <p:sp>
        <p:nvSpPr>
          <p:cNvPr id="4" name="Freeform 3"/>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11189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149" y="2078470"/>
            <a:ext cx="10515600" cy="3563780"/>
          </a:xfrm>
        </p:spPr>
        <p:txBody>
          <a:bodyPr>
            <a:normAutofit/>
          </a:bodyPr>
          <a:lstStyle/>
          <a:p>
            <a:pPr algn="ctr"/>
            <a:r>
              <a:rPr lang="en-US" dirty="0"/>
              <a:t>Design</a:t>
            </a:r>
            <a:br>
              <a:rPr lang="en-US" dirty="0"/>
            </a:br>
            <a:r>
              <a:rPr lang="en-US" b="0" dirty="0"/>
              <a:t>Form, function and experience</a:t>
            </a:r>
            <a:br>
              <a:rPr lang="en-US" b="0" dirty="0"/>
            </a:br>
            <a:r>
              <a:rPr lang="en-US" b="0" dirty="0"/>
              <a:t> It is a rejection of the practice of viewing a product as a bunch of features stacked together.</a:t>
            </a:r>
            <a:br>
              <a:rPr lang="en-US" b="0" dirty="0"/>
            </a:br>
            <a:r>
              <a:rPr lang="en-US" b="0" dirty="0"/>
              <a:t> </a:t>
            </a:r>
            <a:endParaRPr lang="en-IN" dirty="0"/>
          </a:p>
        </p:txBody>
      </p:sp>
      <p:sp>
        <p:nvSpPr>
          <p:cNvPr id="3" name="Freeform 2"/>
          <p:cNvSpPr/>
          <p:nvPr/>
        </p:nvSpPr>
        <p:spPr>
          <a:xfrm rot="2547742">
            <a:off x="-243506" y="-275503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140162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96" y="604544"/>
            <a:ext cx="10515600" cy="1325563"/>
          </a:xfrm>
        </p:spPr>
        <p:txBody>
          <a:bodyPr/>
          <a:lstStyle/>
          <a:p>
            <a:r>
              <a:rPr lang="en-US" dirty="0"/>
              <a:t>Design Process</a:t>
            </a:r>
            <a:endParaRPr lang="en-IN" dirty="0"/>
          </a:p>
        </p:txBody>
      </p:sp>
      <p:sp>
        <p:nvSpPr>
          <p:cNvPr id="3" name="Content Placeholder 2"/>
          <p:cNvSpPr>
            <a:spLocks noGrp="1"/>
          </p:cNvSpPr>
          <p:nvPr>
            <p:ph idx="1"/>
          </p:nvPr>
        </p:nvSpPr>
        <p:spPr>
          <a:xfrm>
            <a:off x="165415" y="1726763"/>
            <a:ext cx="3613548" cy="3828648"/>
          </a:xfrm>
        </p:spPr>
        <p:txBody>
          <a:bodyPr>
            <a:normAutofit/>
          </a:bodyPr>
          <a:lstStyle/>
          <a:p>
            <a:pPr marL="0" indent="0">
              <a:buNone/>
            </a:pPr>
            <a:r>
              <a:rPr lang="en-IN" b="1" dirty="0"/>
              <a:t>The Design Process is a systematic approach to break down the phases of developing solutions to variety of problems.</a:t>
            </a:r>
            <a:endParaRPr lang="en-US" b="1" dirty="0"/>
          </a:p>
        </p:txBody>
      </p:sp>
      <p:sp>
        <p:nvSpPr>
          <p:cNvPr id="6" name="Rectangle 5"/>
          <p:cNvSpPr/>
          <p:nvPr/>
        </p:nvSpPr>
        <p:spPr>
          <a:xfrm>
            <a:off x="57355" y="5402116"/>
            <a:ext cx="4997971" cy="369332"/>
          </a:xfrm>
          <a:prstGeom prst="rect">
            <a:avLst/>
          </a:prstGeom>
        </p:spPr>
        <p:txBody>
          <a:bodyPr wrap="none">
            <a:spAutoFit/>
          </a:bodyPr>
          <a:lstStyle/>
          <a:p>
            <a:r>
              <a:rPr lang="en-US" dirty="0"/>
              <a:t>Source: https://www.discoverdesign.org/handbook</a:t>
            </a:r>
          </a:p>
        </p:txBody>
      </p:sp>
      <p:grpSp>
        <p:nvGrpSpPr>
          <p:cNvPr id="22" name="Group 21"/>
          <p:cNvGrpSpPr/>
          <p:nvPr/>
        </p:nvGrpSpPr>
        <p:grpSpPr>
          <a:xfrm>
            <a:off x="2785241" y="693683"/>
            <a:ext cx="7381050" cy="5382139"/>
            <a:chOff x="3048000" y="1397000"/>
            <a:chExt cx="6720490" cy="4684413"/>
          </a:xfrm>
        </p:grpSpPr>
        <p:graphicFrame>
          <p:nvGraphicFramePr>
            <p:cNvPr id="7" name="Diagram 6"/>
            <p:cNvGraphicFramePr/>
            <p:nvPr>
              <p:extLst>
                <p:ext uri="{D42A27DB-BD31-4B8C-83A1-F6EECF244321}">
                  <p14:modId xmlns:p14="http://schemas.microsoft.com/office/powerpoint/2010/main" val="1321513645"/>
                </p:ext>
              </p:extLst>
            </p:nvPr>
          </p:nvGraphicFramePr>
          <p:xfrm>
            <a:off x="3048000" y="1397000"/>
            <a:ext cx="6720490" cy="463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5154447" y="3229491"/>
              <a:ext cx="2216989" cy="1077218"/>
            </a:xfrm>
            <a:prstGeom prst="rect">
              <a:avLst/>
            </a:prstGeom>
            <a:noFill/>
          </p:spPr>
          <p:txBody>
            <a:bodyPr wrap="square" rtlCol="0">
              <a:spAutoFit/>
            </a:bodyPr>
            <a:lstStyle/>
            <a:p>
              <a:pPr algn="ctr"/>
              <a:r>
                <a:rPr lang="en-US" sz="3200" b="1" dirty="0">
                  <a:solidFill>
                    <a:srgbClr val="002060"/>
                  </a:solidFill>
                  <a:effectLst>
                    <a:outerShdw blurRad="38100" dist="38100" dir="2700000" algn="tl">
                      <a:srgbClr val="000000">
                        <a:alpha val="43137"/>
                      </a:srgbClr>
                    </a:outerShdw>
                  </a:effectLst>
                  <a:latin typeface="Bahnschrift SemiBold Condensed" panose="020B0502040204020203" pitchFamily="34" charset="0"/>
                </a:rPr>
                <a:t>THE DESIGN PROCESS</a:t>
              </a:r>
              <a:endParaRPr lang="en-IN" sz="3200" b="1" dirty="0">
                <a:solidFill>
                  <a:srgbClr val="002060"/>
                </a:solidFill>
                <a:effectLst>
                  <a:outerShdw blurRad="38100" dist="38100" dir="2700000" algn="tl">
                    <a:srgbClr val="000000">
                      <a:alpha val="43137"/>
                    </a:srgbClr>
                  </a:outerShdw>
                </a:effectLst>
                <a:latin typeface="Bahnschrift SemiBold Condensed" panose="020B0502040204020203" pitchFamily="34" charset="0"/>
              </a:endParaRPr>
            </a:p>
          </p:txBody>
        </p:sp>
        <p:sp>
          <p:nvSpPr>
            <p:cNvPr id="9" name="Up Arrow 8"/>
            <p:cNvSpPr/>
            <p:nvPr/>
          </p:nvSpPr>
          <p:spPr>
            <a:xfrm>
              <a:off x="5823470" y="2857834"/>
              <a:ext cx="1017917" cy="44440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c 11"/>
            <p:cNvSpPr/>
            <p:nvPr/>
          </p:nvSpPr>
          <p:spPr>
            <a:xfrm rot="2596662">
              <a:off x="8137658" y="3368664"/>
              <a:ext cx="892301" cy="809991"/>
            </a:xfrm>
            <a:custGeom>
              <a:avLst/>
              <a:gdLst>
                <a:gd name="connsiteX0" fmla="*/ 1077910 w 2155820"/>
                <a:gd name="connsiteY0" fmla="*/ 0 h 2284673"/>
                <a:gd name="connsiteX1" fmla="*/ 2155820 w 2155820"/>
                <a:gd name="connsiteY1" fmla="*/ 1142337 h 2284673"/>
                <a:gd name="connsiteX2" fmla="*/ 1077910 w 2155820"/>
                <a:gd name="connsiteY2" fmla="*/ 1142337 h 2284673"/>
                <a:gd name="connsiteX3" fmla="*/ 1077910 w 2155820"/>
                <a:gd name="connsiteY3" fmla="*/ 0 h 2284673"/>
                <a:gd name="connsiteX0" fmla="*/ 1077910 w 2155820"/>
                <a:gd name="connsiteY0" fmla="*/ 0 h 2284673"/>
                <a:gd name="connsiteX1" fmla="*/ 2155820 w 2155820"/>
                <a:gd name="connsiteY1" fmla="*/ 1142337 h 2284673"/>
                <a:gd name="connsiteX0" fmla="*/ 0 w 1077910"/>
                <a:gd name="connsiteY0" fmla="*/ 0 h 1142337"/>
                <a:gd name="connsiteX1" fmla="*/ 1077910 w 1077910"/>
                <a:gd name="connsiteY1" fmla="*/ 1142337 h 1142337"/>
                <a:gd name="connsiteX2" fmla="*/ 131757 w 1077910"/>
                <a:gd name="connsiteY2" fmla="*/ 1018273 h 1142337"/>
                <a:gd name="connsiteX3" fmla="*/ 0 w 1077910"/>
                <a:gd name="connsiteY3" fmla="*/ 0 h 1142337"/>
                <a:gd name="connsiteX0" fmla="*/ 0 w 1077910"/>
                <a:gd name="connsiteY0" fmla="*/ 0 h 1142337"/>
                <a:gd name="connsiteX1" fmla="*/ 1077910 w 1077910"/>
                <a:gd name="connsiteY1" fmla="*/ 1142337 h 1142337"/>
                <a:gd name="connsiteX0" fmla="*/ 327296 w 1405206"/>
                <a:gd name="connsiteY0" fmla="*/ 319801 h 1462138"/>
                <a:gd name="connsiteX1" fmla="*/ 1405206 w 1405206"/>
                <a:gd name="connsiteY1" fmla="*/ 1462138 h 1462138"/>
                <a:gd name="connsiteX2" fmla="*/ 459053 w 1405206"/>
                <a:gd name="connsiteY2" fmla="*/ 1338074 h 1462138"/>
                <a:gd name="connsiteX3" fmla="*/ 327296 w 1405206"/>
                <a:gd name="connsiteY3" fmla="*/ 319801 h 1462138"/>
                <a:gd name="connsiteX0" fmla="*/ 0 w 1405206"/>
                <a:gd name="connsiteY0" fmla="*/ 0 h 1462138"/>
                <a:gd name="connsiteX1" fmla="*/ 1405206 w 1405206"/>
                <a:gd name="connsiteY1" fmla="*/ 1462138 h 1462138"/>
                <a:gd name="connsiteX0" fmla="*/ 327296 w 1698182"/>
                <a:gd name="connsiteY0" fmla="*/ 319801 h 1578759"/>
                <a:gd name="connsiteX1" fmla="*/ 1405206 w 1698182"/>
                <a:gd name="connsiteY1" fmla="*/ 1462138 h 1578759"/>
                <a:gd name="connsiteX2" fmla="*/ 459053 w 1698182"/>
                <a:gd name="connsiteY2" fmla="*/ 1338074 h 1578759"/>
                <a:gd name="connsiteX3" fmla="*/ 327296 w 1698182"/>
                <a:gd name="connsiteY3" fmla="*/ 319801 h 1578759"/>
                <a:gd name="connsiteX0" fmla="*/ 0 w 1698182"/>
                <a:gd name="connsiteY0" fmla="*/ 0 h 1578759"/>
                <a:gd name="connsiteX1" fmla="*/ 1698182 w 1698182"/>
                <a:gd name="connsiteY1" fmla="*/ 1578759 h 1578759"/>
              </a:gdLst>
              <a:ahLst/>
              <a:cxnLst>
                <a:cxn ang="0">
                  <a:pos x="connsiteX0" y="connsiteY0"/>
                </a:cxn>
                <a:cxn ang="0">
                  <a:pos x="connsiteX1" y="connsiteY1"/>
                </a:cxn>
              </a:cxnLst>
              <a:rect l="l" t="t" r="r" b="b"/>
              <a:pathLst>
                <a:path w="1698182" h="1578759" stroke="0" extrusionOk="0">
                  <a:moveTo>
                    <a:pt x="327296" y="319801"/>
                  </a:moveTo>
                  <a:cubicBezTo>
                    <a:pt x="922609" y="319801"/>
                    <a:pt x="1405206" y="831243"/>
                    <a:pt x="1405206" y="1462138"/>
                  </a:cubicBezTo>
                  <a:lnTo>
                    <a:pt x="459053" y="1338074"/>
                  </a:lnTo>
                  <a:cubicBezTo>
                    <a:pt x="459053" y="957295"/>
                    <a:pt x="327296" y="700580"/>
                    <a:pt x="327296" y="319801"/>
                  </a:cubicBezTo>
                  <a:close/>
                </a:path>
                <a:path w="1698182" h="1578759" fill="none">
                  <a:moveTo>
                    <a:pt x="0" y="0"/>
                  </a:moveTo>
                  <a:cubicBezTo>
                    <a:pt x="595313" y="0"/>
                    <a:pt x="1698182" y="947864"/>
                    <a:pt x="1698182" y="1578759"/>
                  </a:cubicBezTo>
                </a:path>
              </a:pathLst>
            </a:custGeom>
            <a:ln w="44450" cmpd="dbl">
              <a:solidFill>
                <a:schemeClr val="accent5">
                  <a:lumMod val="75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Arc 11"/>
            <p:cNvSpPr/>
            <p:nvPr/>
          </p:nvSpPr>
          <p:spPr>
            <a:xfrm rot="21096645">
              <a:off x="7129168" y="1553871"/>
              <a:ext cx="892301" cy="809991"/>
            </a:xfrm>
            <a:custGeom>
              <a:avLst/>
              <a:gdLst>
                <a:gd name="connsiteX0" fmla="*/ 1077910 w 2155820"/>
                <a:gd name="connsiteY0" fmla="*/ 0 h 2284673"/>
                <a:gd name="connsiteX1" fmla="*/ 2155820 w 2155820"/>
                <a:gd name="connsiteY1" fmla="*/ 1142337 h 2284673"/>
                <a:gd name="connsiteX2" fmla="*/ 1077910 w 2155820"/>
                <a:gd name="connsiteY2" fmla="*/ 1142337 h 2284673"/>
                <a:gd name="connsiteX3" fmla="*/ 1077910 w 2155820"/>
                <a:gd name="connsiteY3" fmla="*/ 0 h 2284673"/>
                <a:gd name="connsiteX0" fmla="*/ 1077910 w 2155820"/>
                <a:gd name="connsiteY0" fmla="*/ 0 h 2284673"/>
                <a:gd name="connsiteX1" fmla="*/ 2155820 w 2155820"/>
                <a:gd name="connsiteY1" fmla="*/ 1142337 h 2284673"/>
                <a:gd name="connsiteX0" fmla="*/ 0 w 1077910"/>
                <a:gd name="connsiteY0" fmla="*/ 0 h 1142337"/>
                <a:gd name="connsiteX1" fmla="*/ 1077910 w 1077910"/>
                <a:gd name="connsiteY1" fmla="*/ 1142337 h 1142337"/>
                <a:gd name="connsiteX2" fmla="*/ 131757 w 1077910"/>
                <a:gd name="connsiteY2" fmla="*/ 1018273 h 1142337"/>
                <a:gd name="connsiteX3" fmla="*/ 0 w 1077910"/>
                <a:gd name="connsiteY3" fmla="*/ 0 h 1142337"/>
                <a:gd name="connsiteX0" fmla="*/ 0 w 1077910"/>
                <a:gd name="connsiteY0" fmla="*/ 0 h 1142337"/>
                <a:gd name="connsiteX1" fmla="*/ 1077910 w 1077910"/>
                <a:gd name="connsiteY1" fmla="*/ 1142337 h 1142337"/>
                <a:gd name="connsiteX0" fmla="*/ 327296 w 1405206"/>
                <a:gd name="connsiteY0" fmla="*/ 319801 h 1462138"/>
                <a:gd name="connsiteX1" fmla="*/ 1405206 w 1405206"/>
                <a:gd name="connsiteY1" fmla="*/ 1462138 h 1462138"/>
                <a:gd name="connsiteX2" fmla="*/ 459053 w 1405206"/>
                <a:gd name="connsiteY2" fmla="*/ 1338074 h 1462138"/>
                <a:gd name="connsiteX3" fmla="*/ 327296 w 1405206"/>
                <a:gd name="connsiteY3" fmla="*/ 319801 h 1462138"/>
                <a:gd name="connsiteX0" fmla="*/ 0 w 1405206"/>
                <a:gd name="connsiteY0" fmla="*/ 0 h 1462138"/>
                <a:gd name="connsiteX1" fmla="*/ 1405206 w 1405206"/>
                <a:gd name="connsiteY1" fmla="*/ 1462138 h 1462138"/>
                <a:gd name="connsiteX0" fmla="*/ 327296 w 1698182"/>
                <a:gd name="connsiteY0" fmla="*/ 319801 h 1578759"/>
                <a:gd name="connsiteX1" fmla="*/ 1405206 w 1698182"/>
                <a:gd name="connsiteY1" fmla="*/ 1462138 h 1578759"/>
                <a:gd name="connsiteX2" fmla="*/ 459053 w 1698182"/>
                <a:gd name="connsiteY2" fmla="*/ 1338074 h 1578759"/>
                <a:gd name="connsiteX3" fmla="*/ 327296 w 1698182"/>
                <a:gd name="connsiteY3" fmla="*/ 319801 h 1578759"/>
                <a:gd name="connsiteX0" fmla="*/ 0 w 1698182"/>
                <a:gd name="connsiteY0" fmla="*/ 0 h 1578759"/>
                <a:gd name="connsiteX1" fmla="*/ 1698182 w 1698182"/>
                <a:gd name="connsiteY1" fmla="*/ 1578759 h 1578759"/>
              </a:gdLst>
              <a:ahLst/>
              <a:cxnLst>
                <a:cxn ang="0">
                  <a:pos x="connsiteX0" y="connsiteY0"/>
                </a:cxn>
                <a:cxn ang="0">
                  <a:pos x="connsiteX1" y="connsiteY1"/>
                </a:cxn>
              </a:cxnLst>
              <a:rect l="l" t="t" r="r" b="b"/>
              <a:pathLst>
                <a:path w="1698182" h="1578759" stroke="0" extrusionOk="0">
                  <a:moveTo>
                    <a:pt x="327296" y="319801"/>
                  </a:moveTo>
                  <a:cubicBezTo>
                    <a:pt x="922609" y="319801"/>
                    <a:pt x="1405206" y="831243"/>
                    <a:pt x="1405206" y="1462138"/>
                  </a:cubicBezTo>
                  <a:lnTo>
                    <a:pt x="459053" y="1338074"/>
                  </a:lnTo>
                  <a:cubicBezTo>
                    <a:pt x="459053" y="957295"/>
                    <a:pt x="327296" y="700580"/>
                    <a:pt x="327296" y="319801"/>
                  </a:cubicBezTo>
                  <a:close/>
                </a:path>
                <a:path w="1698182" h="1578759" fill="none">
                  <a:moveTo>
                    <a:pt x="0" y="0"/>
                  </a:moveTo>
                  <a:cubicBezTo>
                    <a:pt x="595313" y="0"/>
                    <a:pt x="1698182" y="947864"/>
                    <a:pt x="1698182" y="1578759"/>
                  </a:cubicBezTo>
                </a:path>
              </a:pathLst>
            </a:custGeom>
            <a:ln w="44450" cmpd="dbl">
              <a:solidFill>
                <a:schemeClr val="accent5">
                  <a:lumMod val="75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Arc 11"/>
            <p:cNvSpPr/>
            <p:nvPr/>
          </p:nvSpPr>
          <p:spPr>
            <a:xfrm rot="17476063">
              <a:off x="4754906" y="1479477"/>
              <a:ext cx="892301" cy="809991"/>
            </a:xfrm>
            <a:custGeom>
              <a:avLst/>
              <a:gdLst>
                <a:gd name="connsiteX0" fmla="*/ 1077910 w 2155820"/>
                <a:gd name="connsiteY0" fmla="*/ 0 h 2284673"/>
                <a:gd name="connsiteX1" fmla="*/ 2155820 w 2155820"/>
                <a:gd name="connsiteY1" fmla="*/ 1142337 h 2284673"/>
                <a:gd name="connsiteX2" fmla="*/ 1077910 w 2155820"/>
                <a:gd name="connsiteY2" fmla="*/ 1142337 h 2284673"/>
                <a:gd name="connsiteX3" fmla="*/ 1077910 w 2155820"/>
                <a:gd name="connsiteY3" fmla="*/ 0 h 2284673"/>
                <a:gd name="connsiteX0" fmla="*/ 1077910 w 2155820"/>
                <a:gd name="connsiteY0" fmla="*/ 0 h 2284673"/>
                <a:gd name="connsiteX1" fmla="*/ 2155820 w 2155820"/>
                <a:gd name="connsiteY1" fmla="*/ 1142337 h 2284673"/>
                <a:gd name="connsiteX0" fmla="*/ 0 w 1077910"/>
                <a:gd name="connsiteY0" fmla="*/ 0 h 1142337"/>
                <a:gd name="connsiteX1" fmla="*/ 1077910 w 1077910"/>
                <a:gd name="connsiteY1" fmla="*/ 1142337 h 1142337"/>
                <a:gd name="connsiteX2" fmla="*/ 131757 w 1077910"/>
                <a:gd name="connsiteY2" fmla="*/ 1018273 h 1142337"/>
                <a:gd name="connsiteX3" fmla="*/ 0 w 1077910"/>
                <a:gd name="connsiteY3" fmla="*/ 0 h 1142337"/>
                <a:gd name="connsiteX0" fmla="*/ 0 w 1077910"/>
                <a:gd name="connsiteY0" fmla="*/ 0 h 1142337"/>
                <a:gd name="connsiteX1" fmla="*/ 1077910 w 1077910"/>
                <a:gd name="connsiteY1" fmla="*/ 1142337 h 1142337"/>
                <a:gd name="connsiteX0" fmla="*/ 327296 w 1405206"/>
                <a:gd name="connsiteY0" fmla="*/ 319801 h 1462138"/>
                <a:gd name="connsiteX1" fmla="*/ 1405206 w 1405206"/>
                <a:gd name="connsiteY1" fmla="*/ 1462138 h 1462138"/>
                <a:gd name="connsiteX2" fmla="*/ 459053 w 1405206"/>
                <a:gd name="connsiteY2" fmla="*/ 1338074 h 1462138"/>
                <a:gd name="connsiteX3" fmla="*/ 327296 w 1405206"/>
                <a:gd name="connsiteY3" fmla="*/ 319801 h 1462138"/>
                <a:gd name="connsiteX0" fmla="*/ 0 w 1405206"/>
                <a:gd name="connsiteY0" fmla="*/ 0 h 1462138"/>
                <a:gd name="connsiteX1" fmla="*/ 1405206 w 1405206"/>
                <a:gd name="connsiteY1" fmla="*/ 1462138 h 1462138"/>
                <a:gd name="connsiteX0" fmla="*/ 327296 w 1698182"/>
                <a:gd name="connsiteY0" fmla="*/ 319801 h 1578759"/>
                <a:gd name="connsiteX1" fmla="*/ 1405206 w 1698182"/>
                <a:gd name="connsiteY1" fmla="*/ 1462138 h 1578759"/>
                <a:gd name="connsiteX2" fmla="*/ 459053 w 1698182"/>
                <a:gd name="connsiteY2" fmla="*/ 1338074 h 1578759"/>
                <a:gd name="connsiteX3" fmla="*/ 327296 w 1698182"/>
                <a:gd name="connsiteY3" fmla="*/ 319801 h 1578759"/>
                <a:gd name="connsiteX0" fmla="*/ 0 w 1698182"/>
                <a:gd name="connsiteY0" fmla="*/ 0 h 1578759"/>
                <a:gd name="connsiteX1" fmla="*/ 1698182 w 1698182"/>
                <a:gd name="connsiteY1" fmla="*/ 1578759 h 1578759"/>
              </a:gdLst>
              <a:ahLst/>
              <a:cxnLst>
                <a:cxn ang="0">
                  <a:pos x="connsiteX0" y="connsiteY0"/>
                </a:cxn>
                <a:cxn ang="0">
                  <a:pos x="connsiteX1" y="connsiteY1"/>
                </a:cxn>
              </a:cxnLst>
              <a:rect l="l" t="t" r="r" b="b"/>
              <a:pathLst>
                <a:path w="1698182" h="1578759" stroke="0" extrusionOk="0">
                  <a:moveTo>
                    <a:pt x="327296" y="319801"/>
                  </a:moveTo>
                  <a:cubicBezTo>
                    <a:pt x="922609" y="319801"/>
                    <a:pt x="1405206" y="831243"/>
                    <a:pt x="1405206" y="1462138"/>
                  </a:cubicBezTo>
                  <a:lnTo>
                    <a:pt x="459053" y="1338074"/>
                  </a:lnTo>
                  <a:cubicBezTo>
                    <a:pt x="459053" y="957295"/>
                    <a:pt x="327296" y="700580"/>
                    <a:pt x="327296" y="319801"/>
                  </a:cubicBezTo>
                  <a:close/>
                </a:path>
                <a:path w="1698182" h="1578759" fill="none">
                  <a:moveTo>
                    <a:pt x="0" y="0"/>
                  </a:moveTo>
                  <a:cubicBezTo>
                    <a:pt x="595313" y="0"/>
                    <a:pt x="1698182" y="947864"/>
                    <a:pt x="1698182" y="1578759"/>
                  </a:cubicBezTo>
                </a:path>
              </a:pathLst>
            </a:custGeom>
            <a:ln w="44450" cmpd="dbl">
              <a:solidFill>
                <a:schemeClr val="accent5">
                  <a:lumMod val="75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Arc 11"/>
            <p:cNvSpPr/>
            <p:nvPr/>
          </p:nvSpPr>
          <p:spPr>
            <a:xfrm rot="13607999">
              <a:off x="3715755" y="3344035"/>
              <a:ext cx="892301" cy="809991"/>
            </a:xfrm>
            <a:custGeom>
              <a:avLst/>
              <a:gdLst>
                <a:gd name="connsiteX0" fmla="*/ 1077910 w 2155820"/>
                <a:gd name="connsiteY0" fmla="*/ 0 h 2284673"/>
                <a:gd name="connsiteX1" fmla="*/ 2155820 w 2155820"/>
                <a:gd name="connsiteY1" fmla="*/ 1142337 h 2284673"/>
                <a:gd name="connsiteX2" fmla="*/ 1077910 w 2155820"/>
                <a:gd name="connsiteY2" fmla="*/ 1142337 h 2284673"/>
                <a:gd name="connsiteX3" fmla="*/ 1077910 w 2155820"/>
                <a:gd name="connsiteY3" fmla="*/ 0 h 2284673"/>
                <a:gd name="connsiteX0" fmla="*/ 1077910 w 2155820"/>
                <a:gd name="connsiteY0" fmla="*/ 0 h 2284673"/>
                <a:gd name="connsiteX1" fmla="*/ 2155820 w 2155820"/>
                <a:gd name="connsiteY1" fmla="*/ 1142337 h 2284673"/>
                <a:gd name="connsiteX0" fmla="*/ 0 w 1077910"/>
                <a:gd name="connsiteY0" fmla="*/ 0 h 1142337"/>
                <a:gd name="connsiteX1" fmla="*/ 1077910 w 1077910"/>
                <a:gd name="connsiteY1" fmla="*/ 1142337 h 1142337"/>
                <a:gd name="connsiteX2" fmla="*/ 131757 w 1077910"/>
                <a:gd name="connsiteY2" fmla="*/ 1018273 h 1142337"/>
                <a:gd name="connsiteX3" fmla="*/ 0 w 1077910"/>
                <a:gd name="connsiteY3" fmla="*/ 0 h 1142337"/>
                <a:gd name="connsiteX0" fmla="*/ 0 w 1077910"/>
                <a:gd name="connsiteY0" fmla="*/ 0 h 1142337"/>
                <a:gd name="connsiteX1" fmla="*/ 1077910 w 1077910"/>
                <a:gd name="connsiteY1" fmla="*/ 1142337 h 1142337"/>
                <a:gd name="connsiteX0" fmla="*/ 327296 w 1405206"/>
                <a:gd name="connsiteY0" fmla="*/ 319801 h 1462138"/>
                <a:gd name="connsiteX1" fmla="*/ 1405206 w 1405206"/>
                <a:gd name="connsiteY1" fmla="*/ 1462138 h 1462138"/>
                <a:gd name="connsiteX2" fmla="*/ 459053 w 1405206"/>
                <a:gd name="connsiteY2" fmla="*/ 1338074 h 1462138"/>
                <a:gd name="connsiteX3" fmla="*/ 327296 w 1405206"/>
                <a:gd name="connsiteY3" fmla="*/ 319801 h 1462138"/>
                <a:gd name="connsiteX0" fmla="*/ 0 w 1405206"/>
                <a:gd name="connsiteY0" fmla="*/ 0 h 1462138"/>
                <a:gd name="connsiteX1" fmla="*/ 1405206 w 1405206"/>
                <a:gd name="connsiteY1" fmla="*/ 1462138 h 1462138"/>
                <a:gd name="connsiteX0" fmla="*/ 327296 w 1698182"/>
                <a:gd name="connsiteY0" fmla="*/ 319801 h 1578759"/>
                <a:gd name="connsiteX1" fmla="*/ 1405206 w 1698182"/>
                <a:gd name="connsiteY1" fmla="*/ 1462138 h 1578759"/>
                <a:gd name="connsiteX2" fmla="*/ 459053 w 1698182"/>
                <a:gd name="connsiteY2" fmla="*/ 1338074 h 1578759"/>
                <a:gd name="connsiteX3" fmla="*/ 327296 w 1698182"/>
                <a:gd name="connsiteY3" fmla="*/ 319801 h 1578759"/>
                <a:gd name="connsiteX0" fmla="*/ 0 w 1698182"/>
                <a:gd name="connsiteY0" fmla="*/ 0 h 1578759"/>
                <a:gd name="connsiteX1" fmla="*/ 1698182 w 1698182"/>
                <a:gd name="connsiteY1" fmla="*/ 1578759 h 1578759"/>
              </a:gdLst>
              <a:ahLst/>
              <a:cxnLst>
                <a:cxn ang="0">
                  <a:pos x="connsiteX0" y="connsiteY0"/>
                </a:cxn>
                <a:cxn ang="0">
                  <a:pos x="connsiteX1" y="connsiteY1"/>
                </a:cxn>
              </a:cxnLst>
              <a:rect l="l" t="t" r="r" b="b"/>
              <a:pathLst>
                <a:path w="1698182" h="1578759" stroke="0" extrusionOk="0">
                  <a:moveTo>
                    <a:pt x="327296" y="319801"/>
                  </a:moveTo>
                  <a:cubicBezTo>
                    <a:pt x="922609" y="319801"/>
                    <a:pt x="1405206" y="831243"/>
                    <a:pt x="1405206" y="1462138"/>
                  </a:cubicBezTo>
                  <a:lnTo>
                    <a:pt x="459053" y="1338074"/>
                  </a:lnTo>
                  <a:cubicBezTo>
                    <a:pt x="459053" y="957295"/>
                    <a:pt x="327296" y="700580"/>
                    <a:pt x="327296" y="319801"/>
                  </a:cubicBezTo>
                  <a:close/>
                </a:path>
                <a:path w="1698182" h="1578759" fill="none">
                  <a:moveTo>
                    <a:pt x="0" y="0"/>
                  </a:moveTo>
                  <a:cubicBezTo>
                    <a:pt x="595313" y="0"/>
                    <a:pt x="1698182" y="947864"/>
                    <a:pt x="1698182" y="1578759"/>
                  </a:cubicBezTo>
                </a:path>
              </a:pathLst>
            </a:custGeom>
            <a:ln w="44450" cmpd="dbl">
              <a:solidFill>
                <a:schemeClr val="accent5">
                  <a:lumMod val="75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Arc 11"/>
            <p:cNvSpPr/>
            <p:nvPr/>
          </p:nvSpPr>
          <p:spPr>
            <a:xfrm rot="10273941">
              <a:off x="5019756" y="5222040"/>
              <a:ext cx="892301" cy="809991"/>
            </a:xfrm>
            <a:custGeom>
              <a:avLst/>
              <a:gdLst>
                <a:gd name="connsiteX0" fmla="*/ 1077910 w 2155820"/>
                <a:gd name="connsiteY0" fmla="*/ 0 h 2284673"/>
                <a:gd name="connsiteX1" fmla="*/ 2155820 w 2155820"/>
                <a:gd name="connsiteY1" fmla="*/ 1142337 h 2284673"/>
                <a:gd name="connsiteX2" fmla="*/ 1077910 w 2155820"/>
                <a:gd name="connsiteY2" fmla="*/ 1142337 h 2284673"/>
                <a:gd name="connsiteX3" fmla="*/ 1077910 w 2155820"/>
                <a:gd name="connsiteY3" fmla="*/ 0 h 2284673"/>
                <a:gd name="connsiteX0" fmla="*/ 1077910 w 2155820"/>
                <a:gd name="connsiteY0" fmla="*/ 0 h 2284673"/>
                <a:gd name="connsiteX1" fmla="*/ 2155820 w 2155820"/>
                <a:gd name="connsiteY1" fmla="*/ 1142337 h 2284673"/>
                <a:gd name="connsiteX0" fmla="*/ 0 w 1077910"/>
                <a:gd name="connsiteY0" fmla="*/ 0 h 1142337"/>
                <a:gd name="connsiteX1" fmla="*/ 1077910 w 1077910"/>
                <a:gd name="connsiteY1" fmla="*/ 1142337 h 1142337"/>
                <a:gd name="connsiteX2" fmla="*/ 131757 w 1077910"/>
                <a:gd name="connsiteY2" fmla="*/ 1018273 h 1142337"/>
                <a:gd name="connsiteX3" fmla="*/ 0 w 1077910"/>
                <a:gd name="connsiteY3" fmla="*/ 0 h 1142337"/>
                <a:gd name="connsiteX0" fmla="*/ 0 w 1077910"/>
                <a:gd name="connsiteY0" fmla="*/ 0 h 1142337"/>
                <a:gd name="connsiteX1" fmla="*/ 1077910 w 1077910"/>
                <a:gd name="connsiteY1" fmla="*/ 1142337 h 1142337"/>
                <a:gd name="connsiteX0" fmla="*/ 327296 w 1405206"/>
                <a:gd name="connsiteY0" fmla="*/ 319801 h 1462138"/>
                <a:gd name="connsiteX1" fmla="*/ 1405206 w 1405206"/>
                <a:gd name="connsiteY1" fmla="*/ 1462138 h 1462138"/>
                <a:gd name="connsiteX2" fmla="*/ 459053 w 1405206"/>
                <a:gd name="connsiteY2" fmla="*/ 1338074 h 1462138"/>
                <a:gd name="connsiteX3" fmla="*/ 327296 w 1405206"/>
                <a:gd name="connsiteY3" fmla="*/ 319801 h 1462138"/>
                <a:gd name="connsiteX0" fmla="*/ 0 w 1405206"/>
                <a:gd name="connsiteY0" fmla="*/ 0 h 1462138"/>
                <a:gd name="connsiteX1" fmla="*/ 1405206 w 1405206"/>
                <a:gd name="connsiteY1" fmla="*/ 1462138 h 1462138"/>
                <a:gd name="connsiteX0" fmla="*/ 327296 w 1698182"/>
                <a:gd name="connsiteY0" fmla="*/ 319801 h 1578759"/>
                <a:gd name="connsiteX1" fmla="*/ 1405206 w 1698182"/>
                <a:gd name="connsiteY1" fmla="*/ 1462138 h 1578759"/>
                <a:gd name="connsiteX2" fmla="*/ 459053 w 1698182"/>
                <a:gd name="connsiteY2" fmla="*/ 1338074 h 1578759"/>
                <a:gd name="connsiteX3" fmla="*/ 327296 w 1698182"/>
                <a:gd name="connsiteY3" fmla="*/ 319801 h 1578759"/>
                <a:gd name="connsiteX0" fmla="*/ 0 w 1698182"/>
                <a:gd name="connsiteY0" fmla="*/ 0 h 1578759"/>
                <a:gd name="connsiteX1" fmla="*/ 1698182 w 1698182"/>
                <a:gd name="connsiteY1" fmla="*/ 1578759 h 1578759"/>
              </a:gdLst>
              <a:ahLst/>
              <a:cxnLst>
                <a:cxn ang="0">
                  <a:pos x="connsiteX0" y="connsiteY0"/>
                </a:cxn>
                <a:cxn ang="0">
                  <a:pos x="connsiteX1" y="connsiteY1"/>
                </a:cxn>
              </a:cxnLst>
              <a:rect l="l" t="t" r="r" b="b"/>
              <a:pathLst>
                <a:path w="1698182" h="1578759" stroke="0" extrusionOk="0">
                  <a:moveTo>
                    <a:pt x="327296" y="319801"/>
                  </a:moveTo>
                  <a:cubicBezTo>
                    <a:pt x="922609" y="319801"/>
                    <a:pt x="1405206" y="831243"/>
                    <a:pt x="1405206" y="1462138"/>
                  </a:cubicBezTo>
                  <a:lnTo>
                    <a:pt x="459053" y="1338074"/>
                  </a:lnTo>
                  <a:cubicBezTo>
                    <a:pt x="459053" y="957295"/>
                    <a:pt x="327296" y="700580"/>
                    <a:pt x="327296" y="319801"/>
                  </a:cubicBezTo>
                  <a:close/>
                </a:path>
                <a:path w="1698182" h="1578759" fill="none">
                  <a:moveTo>
                    <a:pt x="0" y="0"/>
                  </a:moveTo>
                  <a:cubicBezTo>
                    <a:pt x="595313" y="0"/>
                    <a:pt x="1698182" y="947864"/>
                    <a:pt x="1698182" y="1578759"/>
                  </a:cubicBezTo>
                </a:path>
              </a:pathLst>
            </a:custGeom>
            <a:ln w="44450" cmpd="dbl">
              <a:solidFill>
                <a:schemeClr val="accent5">
                  <a:lumMod val="75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Arc 11"/>
            <p:cNvSpPr/>
            <p:nvPr/>
          </p:nvSpPr>
          <p:spPr>
            <a:xfrm rot="6719113">
              <a:off x="7091215" y="5230267"/>
              <a:ext cx="892301" cy="809991"/>
            </a:xfrm>
            <a:custGeom>
              <a:avLst/>
              <a:gdLst>
                <a:gd name="connsiteX0" fmla="*/ 1077910 w 2155820"/>
                <a:gd name="connsiteY0" fmla="*/ 0 h 2284673"/>
                <a:gd name="connsiteX1" fmla="*/ 2155820 w 2155820"/>
                <a:gd name="connsiteY1" fmla="*/ 1142337 h 2284673"/>
                <a:gd name="connsiteX2" fmla="*/ 1077910 w 2155820"/>
                <a:gd name="connsiteY2" fmla="*/ 1142337 h 2284673"/>
                <a:gd name="connsiteX3" fmla="*/ 1077910 w 2155820"/>
                <a:gd name="connsiteY3" fmla="*/ 0 h 2284673"/>
                <a:gd name="connsiteX0" fmla="*/ 1077910 w 2155820"/>
                <a:gd name="connsiteY0" fmla="*/ 0 h 2284673"/>
                <a:gd name="connsiteX1" fmla="*/ 2155820 w 2155820"/>
                <a:gd name="connsiteY1" fmla="*/ 1142337 h 2284673"/>
                <a:gd name="connsiteX0" fmla="*/ 0 w 1077910"/>
                <a:gd name="connsiteY0" fmla="*/ 0 h 1142337"/>
                <a:gd name="connsiteX1" fmla="*/ 1077910 w 1077910"/>
                <a:gd name="connsiteY1" fmla="*/ 1142337 h 1142337"/>
                <a:gd name="connsiteX2" fmla="*/ 131757 w 1077910"/>
                <a:gd name="connsiteY2" fmla="*/ 1018273 h 1142337"/>
                <a:gd name="connsiteX3" fmla="*/ 0 w 1077910"/>
                <a:gd name="connsiteY3" fmla="*/ 0 h 1142337"/>
                <a:gd name="connsiteX0" fmla="*/ 0 w 1077910"/>
                <a:gd name="connsiteY0" fmla="*/ 0 h 1142337"/>
                <a:gd name="connsiteX1" fmla="*/ 1077910 w 1077910"/>
                <a:gd name="connsiteY1" fmla="*/ 1142337 h 1142337"/>
                <a:gd name="connsiteX0" fmla="*/ 327296 w 1405206"/>
                <a:gd name="connsiteY0" fmla="*/ 319801 h 1462138"/>
                <a:gd name="connsiteX1" fmla="*/ 1405206 w 1405206"/>
                <a:gd name="connsiteY1" fmla="*/ 1462138 h 1462138"/>
                <a:gd name="connsiteX2" fmla="*/ 459053 w 1405206"/>
                <a:gd name="connsiteY2" fmla="*/ 1338074 h 1462138"/>
                <a:gd name="connsiteX3" fmla="*/ 327296 w 1405206"/>
                <a:gd name="connsiteY3" fmla="*/ 319801 h 1462138"/>
                <a:gd name="connsiteX0" fmla="*/ 0 w 1405206"/>
                <a:gd name="connsiteY0" fmla="*/ 0 h 1462138"/>
                <a:gd name="connsiteX1" fmla="*/ 1405206 w 1405206"/>
                <a:gd name="connsiteY1" fmla="*/ 1462138 h 1462138"/>
                <a:gd name="connsiteX0" fmla="*/ 327296 w 1698182"/>
                <a:gd name="connsiteY0" fmla="*/ 319801 h 1578759"/>
                <a:gd name="connsiteX1" fmla="*/ 1405206 w 1698182"/>
                <a:gd name="connsiteY1" fmla="*/ 1462138 h 1578759"/>
                <a:gd name="connsiteX2" fmla="*/ 459053 w 1698182"/>
                <a:gd name="connsiteY2" fmla="*/ 1338074 h 1578759"/>
                <a:gd name="connsiteX3" fmla="*/ 327296 w 1698182"/>
                <a:gd name="connsiteY3" fmla="*/ 319801 h 1578759"/>
                <a:gd name="connsiteX0" fmla="*/ 0 w 1698182"/>
                <a:gd name="connsiteY0" fmla="*/ 0 h 1578759"/>
                <a:gd name="connsiteX1" fmla="*/ 1698182 w 1698182"/>
                <a:gd name="connsiteY1" fmla="*/ 1578759 h 1578759"/>
              </a:gdLst>
              <a:ahLst/>
              <a:cxnLst>
                <a:cxn ang="0">
                  <a:pos x="connsiteX0" y="connsiteY0"/>
                </a:cxn>
                <a:cxn ang="0">
                  <a:pos x="connsiteX1" y="connsiteY1"/>
                </a:cxn>
              </a:cxnLst>
              <a:rect l="l" t="t" r="r" b="b"/>
              <a:pathLst>
                <a:path w="1698182" h="1578759" stroke="0" extrusionOk="0">
                  <a:moveTo>
                    <a:pt x="327296" y="319801"/>
                  </a:moveTo>
                  <a:cubicBezTo>
                    <a:pt x="922609" y="319801"/>
                    <a:pt x="1405206" y="831243"/>
                    <a:pt x="1405206" y="1462138"/>
                  </a:cubicBezTo>
                  <a:lnTo>
                    <a:pt x="459053" y="1338074"/>
                  </a:lnTo>
                  <a:cubicBezTo>
                    <a:pt x="459053" y="957295"/>
                    <a:pt x="327296" y="700580"/>
                    <a:pt x="327296" y="319801"/>
                  </a:cubicBezTo>
                  <a:close/>
                </a:path>
                <a:path w="1698182" h="1578759" fill="none">
                  <a:moveTo>
                    <a:pt x="0" y="0"/>
                  </a:moveTo>
                  <a:cubicBezTo>
                    <a:pt x="595313" y="0"/>
                    <a:pt x="1698182" y="947864"/>
                    <a:pt x="1698182" y="1578759"/>
                  </a:cubicBezTo>
                </a:path>
              </a:pathLst>
            </a:custGeom>
            <a:ln w="44450" cmpd="dbl">
              <a:solidFill>
                <a:schemeClr val="accent5">
                  <a:lumMod val="75000"/>
                </a:schemeClr>
              </a:solidFill>
              <a:prstDash val="sysDash"/>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15" name="Freeform 14"/>
          <p:cNvSpPr/>
          <p:nvPr/>
        </p:nvSpPr>
        <p:spPr>
          <a:xfrm rot="2415639">
            <a:off x="329151" y="-1618326"/>
            <a:ext cx="11013141" cy="11000370"/>
          </a:xfrm>
          <a:custGeom>
            <a:avLst/>
            <a:gdLst>
              <a:gd name="connsiteX0" fmla="*/ 5988319 w 11013141"/>
              <a:gd name="connsiteY0" fmla="*/ 0 h 11000370"/>
              <a:gd name="connsiteX1" fmla="*/ 6050979 w 11013141"/>
              <a:gd name="connsiteY1" fmla="*/ 3399 h 11000370"/>
              <a:gd name="connsiteX2" fmla="*/ 5755450 w 11013141"/>
              <a:gd name="connsiteY2" fmla="*/ 5451001 h 11000370"/>
              <a:gd name="connsiteX3" fmla="*/ 11013141 w 11013141"/>
              <a:gd name="connsiteY3" fmla="*/ 5451001 h 11000370"/>
              <a:gd name="connsiteX4" fmla="*/ 11013141 w 11013141"/>
              <a:gd name="connsiteY4" fmla="*/ 5513754 h 11000370"/>
              <a:gd name="connsiteX5" fmla="*/ 5752046 w 11013141"/>
              <a:gd name="connsiteY5" fmla="*/ 5513754 h 11000370"/>
              <a:gd name="connsiteX6" fmla="*/ 5454401 w 11013141"/>
              <a:gd name="connsiteY6" fmla="*/ 11000370 h 11000370"/>
              <a:gd name="connsiteX7" fmla="*/ 5391740 w 11013141"/>
              <a:gd name="connsiteY7" fmla="*/ 10996971 h 11000370"/>
              <a:gd name="connsiteX8" fmla="*/ 5689201 w 11013141"/>
              <a:gd name="connsiteY8" fmla="*/ 5513754 h 11000370"/>
              <a:gd name="connsiteX9" fmla="*/ 0 w 11013141"/>
              <a:gd name="connsiteY9" fmla="*/ 5513754 h 11000370"/>
              <a:gd name="connsiteX10" fmla="*/ 0 w 11013141"/>
              <a:gd name="connsiteY10" fmla="*/ 5451001 h 11000370"/>
              <a:gd name="connsiteX11" fmla="*/ 5692605 w 11013141"/>
              <a:gd name="connsiteY11" fmla="*/ 5451001 h 110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3141" h="11000370">
                <a:moveTo>
                  <a:pt x="5988319" y="0"/>
                </a:moveTo>
                <a:lnTo>
                  <a:pt x="6050979" y="3399"/>
                </a:lnTo>
                <a:lnTo>
                  <a:pt x="5755450" y="5451001"/>
                </a:lnTo>
                <a:lnTo>
                  <a:pt x="11013141" y="5451001"/>
                </a:lnTo>
                <a:lnTo>
                  <a:pt x="11013141" y="5513754"/>
                </a:lnTo>
                <a:lnTo>
                  <a:pt x="5752046" y="5513754"/>
                </a:lnTo>
                <a:lnTo>
                  <a:pt x="5454401" y="11000370"/>
                </a:lnTo>
                <a:lnTo>
                  <a:pt x="5391740" y="10996971"/>
                </a:lnTo>
                <a:lnTo>
                  <a:pt x="5689201" y="5513754"/>
                </a:lnTo>
                <a:lnTo>
                  <a:pt x="0" y="5513754"/>
                </a:lnTo>
                <a:lnTo>
                  <a:pt x="0" y="5451001"/>
                </a:lnTo>
                <a:lnTo>
                  <a:pt x="5692605" y="5451001"/>
                </a:lnTo>
                <a:close/>
              </a:path>
            </a:pathLst>
          </a:custGeom>
          <a:solidFill>
            <a:srgbClr val="6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67680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r>
              <a:rPr lang="en-IN" dirty="0" smtClean="0"/>
              <a:t>Innovation is difficult to plan, if at all possible.</a:t>
            </a:r>
          </a:p>
          <a:p>
            <a:r>
              <a:rPr lang="en-IN" dirty="0" smtClean="0"/>
              <a:t>You really do not plan like </a:t>
            </a:r>
            <a:r>
              <a:rPr lang="en-IN" dirty="0"/>
              <a:t>you plan a straightforward production process or execution plan. </a:t>
            </a:r>
            <a:endParaRPr lang="en-IN" dirty="0" smtClean="0"/>
          </a:p>
          <a:p>
            <a:r>
              <a:rPr lang="en-IN" dirty="0" smtClean="0"/>
              <a:t>It </a:t>
            </a:r>
            <a:r>
              <a:rPr lang="en-IN" dirty="0"/>
              <a:t>is more like a meandering river leading you through unknown </a:t>
            </a:r>
            <a:r>
              <a:rPr lang="en-IN" dirty="0" smtClean="0"/>
              <a:t>territory, </a:t>
            </a:r>
            <a:r>
              <a:rPr lang="en-IN" dirty="0"/>
              <a:t>and that should be OK</a:t>
            </a:r>
            <a:r>
              <a:rPr lang="en-IN" dirty="0" smtClean="0"/>
              <a:t>.</a:t>
            </a:r>
          </a:p>
          <a:p>
            <a:endParaRPr lang="en-US" dirty="0"/>
          </a:p>
          <a:p>
            <a:endParaRPr lang="en-US" dirty="0"/>
          </a:p>
        </p:txBody>
      </p:sp>
    </p:spTree>
    <p:extLst>
      <p:ext uri="{BB962C8B-B14F-4D97-AF65-F5344CB8AC3E}">
        <p14:creationId xmlns:p14="http://schemas.microsoft.com/office/powerpoint/2010/main" val="28327214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17" y="2675731"/>
            <a:ext cx="10515600" cy="1325563"/>
          </a:xfrm>
        </p:spPr>
        <p:txBody>
          <a:bodyPr>
            <a:normAutofit/>
          </a:bodyPr>
          <a:lstStyle/>
          <a:p>
            <a:pPr algn="ctr"/>
            <a:r>
              <a:rPr lang="en-US" sz="4900" dirty="0"/>
              <a:t>Design Thinking</a:t>
            </a:r>
            <a:r>
              <a:rPr lang="en-US" dirty="0"/>
              <a:t/>
            </a:r>
            <a:br>
              <a:rPr lang="en-US" dirty="0"/>
            </a:br>
            <a:r>
              <a:rPr lang="en-US" dirty="0"/>
              <a:t>for developing products, processes, services</a:t>
            </a:r>
            <a:endParaRPr lang="en-IN" dirty="0"/>
          </a:p>
        </p:txBody>
      </p:sp>
    </p:spTree>
    <p:extLst>
      <p:ext uri="{BB962C8B-B14F-4D97-AF65-F5344CB8AC3E}">
        <p14:creationId xmlns:p14="http://schemas.microsoft.com/office/powerpoint/2010/main" val="5814288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Thinking</a:t>
            </a:r>
          </a:p>
        </p:txBody>
      </p:sp>
      <p:sp>
        <p:nvSpPr>
          <p:cNvPr id="3" name="Content Placeholder 2"/>
          <p:cNvSpPr>
            <a:spLocks noGrp="1"/>
          </p:cNvSpPr>
          <p:nvPr>
            <p:ph idx="1"/>
          </p:nvPr>
        </p:nvSpPr>
        <p:spPr>
          <a:xfrm>
            <a:off x="312682" y="1690688"/>
            <a:ext cx="10515600" cy="4351338"/>
          </a:xfrm>
        </p:spPr>
        <p:txBody>
          <a:bodyPr>
            <a:normAutofit/>
          </a:bodyPr>
          <a:lstStyle/>
          <a:p>
            <a:r>
              <a:rPr lang="en-US" dirty="0"/>
              <a:t>Design thinking is “a discipline that uses the designer’s sensibility and methods to match people’s needs with what is technologically feasible and what a viable business strategy can convert into customer value and market opportunity.” - Tim Brown of IDEO </a:t>
            </a:r>
            <a:endParaRPr lang="en-US" i="1" dirty="0"/>
          </a:p>
          <a:p>
            <a:endParaRPr lang="en-US" i="1" dirty="0"/>
          </a:p>
          <a:p>
            <a:r>
              <a:rPr lang="en-US" i="1" dirty="0"/>
              <a:t>Thinking like a designer can transform the way you develop products, services, processes—and even strategy.</a:t>
            </a:r>
            <a:endParaRPr lang="en-US" dirty="0"/>
          </a:p>
        </p:txBody>
      </p:sp>
    </p:spTree>
    <p:extLst>
      <p:ext uri="{BB962C8B-B14F-4D97-AF65-F5344CB8AC3E}">
        <p14:creationId xmlns:p14="http://schemas.microsoft.com/office/powerpoint/2010/main" val="28326653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1690688"/>
            <a:ext cx="10515600" cy="3423031"/>
          </a:xfrm>
        </p:spPr>
        <p:txBody>
          <a:bodyPr>
            <a:normAutofit/>
          </a:bodyPr>
          <a:lstStyle/>
          <a:p>
            <a:r>
              <a:rPr lang="en-IN" dirty="0"/>
              <a:t>“To harvest the power of design thinking, individuals, teams, and organizations have to </a:t>
            </a:r>
            <a:r>
              <a:rPr lang="en-IN" dirty="0">
                <a:solidFill>
                  <a:srgbClr val="0070C0"/>
                </a:solidFill>
              </a:rPr>
              <a:t>cultivate optimism</a:t>
            </a:r>
            <a:r>
              <a:rPr lang="en-IN" dirty="0"/>
              <a:t>. People have to </a:t>
            </a:r>
            <a:r>
              <a:rPr lang="en-IN" dirty="0">
                <a:solidFill>
                  <a:srgbClr val="0070C0"/>
                </a:solidFill>
              </a:rPr>
              <a:t>believe</a:t>
            </a:r>
            <a:r>
              <a:rPr lang="en-IN" dirty="0"/>
              <a:t> that it is within their </a:t>
            </a:r>
            <a:r>
              <a:rPr lang="en-IN" dirty="0">
                <a:solidFill>
                  <a:srgbClr val="0070C0"/>
                </a:solidFill>
              </a:rPr>
              <a:t>power to create new ideas </a:t>
            </a:r>
            <a:r>
              <a:rPr lang="en-IN" dirty="0"/>
              <a:t>that will serve unmet needs and that will have a positive impact.” - </a:t>
            </a:r>
            <a:r>
              <a:rPr lang="en-US" dirty="0"/>
              <a:t>Tim Brown </a:t>
            </a:r>
          </a:p>
          <a:p>
            <a:r>
              <a:rPr lang="en-IN" dirty="0"/>
              <a:t>Whether you </a:t>
            </a:r>
            <a:r>
              <a:rPr lang="en-IN" dirty="0">
                <a:solidFill>
                  <a:srgbClr val="0070C0"/>
                </a:solidFill>
              </a:rPr>
              <a:t>believe it or not, you are a designer</a:t>
            </a:r>
            <a:r>
              <a:rPr lang="en-IN" dirty="0"/>
              <a:t>. You have the ability to make observations about your surroundings, create simple prototypes, and experiment with new solutions.</a:t>
            </a:r>
            <a:endParaRPr lang="en-US" dirty="0"/>
          </a:p>
        </p:txBody>
      </p:sp>
    </p:spTree>
    <p:extLst>
      <p:ext uri="{BB962C8B-B14F-4D97-AF65-F5344CB8AC3E}">
        <p14:creationId xmlns:p14="http://schemas.microsoft.com/office/powerpoint/2010/main" val="8282240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sz="2800" dirty="0"/>
              <a:t>Continued</a:t>
            </a:r>
            <a:r>
              <a:rPr lang="en-US" dirty="0"/>
              <a:t> </a:t>
            </a:r>
          </a:p>
        </p:txBody>
      </p:sp>
      <p:sp>
        <p:nvSpPr>
          <p:cNvPr id="3" name="Content Placeholder 2"/>
          <p:cNvSpPr>
            <a:spLocks noGrp="1"/>
          </p:cNvSpPr>
          <p:nvPr>
            <p:ph idx="1"/>
          </p:nvPr>
        </p:nvSpPr>
        <p:spPr>
          <a:xfrm>
            <a:off x="333704" y="1690688"/>
            <a:ext cx="10515600" cy="4351338"/>
          </a:xfrm>
        </p:spPr>
        <p:txBody>
          <a:bodyPr/>
          <a:lstStyle/>
          <a:p>
            <a:r>
              <a:rPr lang="en-US" dirty="0"/>
              <a:t>In the process you can be more creative.</a:t>
            </a:r>
          </a:p>
          <a:p>
            <a:r>
              <a:rPr lang="en-US" dirty="0"/>
              <a:t>Your designs will increasingly match the needs of the target group.</a:t>
            </a:r>
          </a:p>
        </p:txBody>
      </p:sp>
    </p:spTree>
    <p:extLst>
      <p:ext uri="{BB962C8B-B14F-4D97-AF65-F5344CB8AC3E}">
        <p14:creationId xmlns:p14="http://schemas.microsoft.com/office/powerpoint/2010/main" val="14819090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690282"/>
            <a:ext cx="8831317" cy="5486681"/>
          </a:xfrm>
        </p:spPr>
        <p:txBody>
          <a:bodyPr/>
          <a:lstStyle/>
          <a:p>
            <a:r>
              <a:rPr lang="en-IN" sz="1400" dirty="0" smtClean="0"/>
              <a:t>Design Thinking </a:t>
            </a:r>
          </a:p>
          <a:p>
            <a:pPr lvl="1"/>
            <a:r>
              <a:rPr lang="en-IN" sz="1600" dirty="0" smtClean="0"/>
              <a:t>Encourages </a:t>
            </a:r>
            <a:r>
              <a:rPr lang="en-IN" sz="1600" dirty="0"/>
              <a:t>people to explore </a:t>
            </a:r>
            <a:r>
              <a:rPr lang="en-IN" sz="1600" dirty="0" smtClean="0"/>
              <a:t>alternatives </a:t>
            </a:r>
          </a:p>
          <a:p>
            <a:pPr lvl="1"/>
            <a:r>
              <a:rPr lang="en-IN" sz="1600" dirty="0" smtClean="0"/>
              <a:t>Creating </a:t>
            </a:r>
            <a:r>
              <a:rPr lang="en-IN" sz="1600" dirty="0"/>
              <a:t>options that did not exist </a:t>
            </a:r>
            <a:r>
              <a:rPr lang="en-IN" sz="1600" dirty="0" smtClean="0"/>
              <a:t>before </a:t>
            </a:r>
          </a:p>
          <a:p>
            <a:pPr lvl="1"/>
            <a:r>
              <a:rPr lang="en-IN" sz="1600" dirty="0" smtClean="0"/>
              <a:t>Focuses </a:t>
            </a:r>
            <a:r>
              <a:rPr lang="en-IN" sz="1600" dirty="0"/>
              <a:t>on the needs of the users. </a:t>
            </a:r>
            <a:endParaRPr lang="en-IN" sz="1600" dirty="0" smtClean="0"/>
          </a:p>
          <a:p>
            <a:r>
              <a:rPr lang="en-IN" sz="1800" dirty="0" smtClean="0"/>
              <a:t>It </a:t>
            </a:r>
            <a:r>
              <a:rPr lang="en-IN" sz="1800" dirty="0"/>
              <a:t>is not just about </a:t>
            </a:r>
            <a:r>
              <a:rPr lang="en-IN" sz="1800" dirty="0" smtClean="0"/>
              <a:t>the functionality</a:t>
            </a:r>
          </a:p>
          <a:p>
            <a:r>
              <a:rPr lang="en-IN" sz="1800" dirty="0" smtClean="0"/>
              <a:t>It is about sensibilities. , </a:t>
            </a:r>
            <a:r>
              <a:rPr lang="en-IN" sz="1800" dirty="0"/>
              <a:t>it is about the context, the culture of the stakeholders</a:t>
            </a:r>
            <a:r>
              <a:rPr lang="en-IN" sz="1800" dirty="0" smtClean="0"/>
              <a:t>. </a:t>
            </a:r>
          </a:p>
          <a:p>
            <a:r>
              <a:rPr lang="en-IN" sz="1800" dirty="0" smtClean="0"/>
              <a:t>Direct </a:t>
            </a:r>
            <a:r>
              <a:rPr lang="en-IN" sz="1800" dirty="0"/>
              <a:t>observation and qualitative data </a:t>
            </a:r>
            <a:r>
              <a:rPr lang="en-IN" sz="1800" dirty="0" err="1"/>
              <a:t>whcih</a:t>
            </a:r>
            <a:r>
              <a:rPr lang="en-IN" sz="1800" dirty="0"/>
              <a:t> creates stories that people can empathise with. once the problem is understood the problem solver is more apt to define what the real problem. </a:t>
            </a:r>
            <a:endParaRPr lang="en-IN" sz="1800" dirty="0" smtClean="0"/>
          </a:p>
          <a:p>
            <a:r>
              <a:rPr lang="en-IN" sz="1800" dirty="0" smtClean="0"/>
              <a:t>after </a:t>
            </a:r>
            <a:r>
              <a:rPr lang="en-IN" sz="1800" dirty="0"/>
              <a:t>diagnosing the true problem its time to ideate or brainstorm new ideas without the constraints of existing solutions because Design thinkers learn by doing these radical ideas are then made into simple prototypes that test possible outcomes rapid prototyping speed up the innovation </a:t>
            </a:r>
            <a:r>
              <a:rPr lang="en-IN" sz="1800" dirty="0" smtClean="0"/>
              <a:t>process. </a:t>
            </a:r>
          </a:p>
          <a:p>
            <a:r>
              <a:rPr lang="en-IN" sz="1800" dirty="0" smtClean="0"/>
              <a:t>The </a:t>
            </a:r>
            <a:r>
              <a:rPr lang="en-IN" sz="1800" dirty="0"/>
              <a:t>process of ideating, prototyping and testing is repeated early on so that mistakes are quick cheap and ultimately lead to success. So, why design thinking?  </a:t>
            </a:r>
            <a:endParaRPr lang="en-IN" sz="1800" dirty="0" smtClean="0"/>
          </a:p>
          <a:p>
            <a:pPr marL="114300" indent="0">
              <a:buNone/>
            </a:pPr>
            <a:r>
              <a:rPr lang="en-IN" sz="1800" dirty="0"/>
              <a:t>	</a:t>
            </a:r>
            <a:r>
              <a:rPr lang="en-IN" sz="1800" dirty="0" smtClean="0"/>
              <a:t> </a:t>
            </a:r>
            <a:r>
              <a:rPr lang="en-IN" sz="1800" dirty="0"/>
              <a:t>Stanford - David Kelley &amp; Tim Brown</a:t>
            </a:r>
          </a:p>
          <a:p>
            <a:endParaRPr lang="en-US" sz="1400" dirty="0"/>
          </a:p>
        </p:txBody>
      </p:sp>
    </p:spTree>
    <p:extLst>
      <p:ext uri="{BB962C8B-B14F-4D97-AF65-F5344CB8AC3E}">
        <p14:creationId xmlns:p14="http://schemas.microsoft.com/office/powerpoint/2010/main" val="41537820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Thinking: More </a:t>
            </a:r>
            <a:r>
              <a:rPr lang="en-US" dirty="0" smtClean="0"/>
              <a:t>Explanation</a:t>
            </a:r>
            <a:endParaRPr lang="en-US" dirty="0"/>
          </a:p>
        </p:txBody>
      </p:sp>
      <p:sp>
        <p:nvSpPr>
          <p:cNvPr id="3" name="Content Placeholder 2"/>
          <p:cNvSpPr>
            <a:spLocks noGrp="1"/>
          </p:cNvSpPr>
          <p:nvPr>
            <p:ph idx="1"/>
          </p:nvPr>
        </p:nvSpPr>
        <p:spPr/>
        <p:txBody>
          <a:bodyPr>
            <a:normAutofit/>
          </a:bodyPr>
          <a:lstStyle/>
          <a:p>
            <a:r>
              <a:rPr lang="en-US" dirty="0"/>
              <a:t>Design Thinking is a methodology that imbues the full spectrum of innovation activities with a human-centered design ethos.</a:t>
            </a:r>
          </a:p>
          <a:p>
            <a:r>
              <a:rPr lang="en-US" dirty="0" smtClean="0"/>
              <a:t>Need to designing </a:t>
            </a:r>
            <a:r>
              <a:rPr lang="en-US" dirty="0"/>
              <a:t>products or services through </a:t>
            </a:r>
            <a:r>
              <a:rPr lang="en-US" dirty="0">
                <a:solidFill>
                  <a:srgbClr val="0070C0"/>
                </a:solidFill>
              </a:rPr>
              <a:t>direct observation</a:t>
            </a:r>
            <a:r>
              <a:rPr lang="en-US" dirty="0"/>
              <a:t>, of what people want and need in their lives and what they like or dislike about the way particular products are </a:t>
            </a:r>
            <a:r>
              <a:rPr lang="en-US" dirty="0">
                <a:solidFill>
                  <a:srgbClr val="0070C0"/>
                </a:solidFill>
              </a:rPr>
              <a:t>made, packaged, marketed, sold, and supported</a:t>
            </a:r>
            <a:r>
              <a:rPr lang="en-US" dirty="0"/>
              <a:t>.</a:t>
            </a:r>
          </a:p>
        </p:txBody>
      </p:sp>
    </p:spTree>
    <p:extLst>
      <p:ext uri="{BB962C8B-B14F-4D97-AF65-F5344CB8AC3E}">
        <p14:creationId xmlns:p14="http://schemas.microsoft.com/office/powerpoint/2010/main" val="40555810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Thinking: Design Mindset</a:t>
            </a:r>
          </a:p>
        </p:txBody>
      </p:sp>
      <p:sp>
        <p:nvSpPr>
          <p:cNvPr id="3" name="Content Placeholder 2"/>
          <p:cNvSpPr>
            <a:spLocks noGrp="1"/>
          </p:cNvSpPr>
          <p:nvPr>
            <p:ph idx="1"/>
          </p:nvPr>
        </p:nvSpPr>
        <p:spPr/>
        <p:txBody>
          <a:bodyPr/>
          <a:lstStyle/>
          <a:p>
            <a:pPr marL="0" indent="0">
              <a:buNone/>
            </a:pPr>
            <a:r>
              <a:rPr lang="en-US" dirty="0"/>
              <a:t>A </a:t>
            </a:r>
            <a:r>
              <a:rPr lang="en-US" b="1" dirty="0"/>
              <a:t>design</a:t>
            </a:r>
            <a:r>
              <a:rPr lang="en-US" dirty="0"/>
              <a:t> mindset is not problem-focused, it's solution focused and action oriented towards creating a preferred future.</a:t>
            </a:r>
          </a:p>
        </p:txBody>
      </p:sp>
    </p:spTree>
    <p:extLst>
      <p:ext uri="{BB962C8B-B14F-4D97-AF65-F5344CB8AC3E}">
        <p14:creationId xmlns:p14="http://schemas.microsoft.com/office/powerpoint/2010/main" val="41165291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244365" y="270094"/>
            <a:ext cx="10515600" cy="4351338"/>
          </a:xfrm>
        </p:spPr>
        <p:txBody>
          <a:bodyPr/>
          <a:lstStyle/>
          <a:p>
            <a:r>
              <a:rPr lang="en-US" sz="2400" dirty="0" smtClean="0"/>
              <a:t>Effective </a:t>
            </a:r>
            <a:r>
              <a:rPr lang="en-US" sz="2400" dirty="0"/>
              <a:t>design thinking entails more than applying design methods. To produce the best outcomes, organizations need to develop — and trust — peoples’ design sensibilities.</a:t>
            </a:r>
          </a:p>
          <a:p>
            <a:r>
              <a:rPr lang="en-US" sz="2400" dirty="0" smtClean="0"/>
              <a:t>Design </a:t>
            </a:r>
            <a:r>
              <a:rPr lang="en-US" sz="2400" dirty="0"/>
              <a:t>thinking is receiving a great deal of attention as increasing numbers of innovative organizations succeed in solving complex problems by creative means. In doing so, many of these firms implement specific "design methods" such as observational research, iterative prototyping and storytelling alongside more mainstream approaches. But as any professional designer will attest, design thinking entails much more than applying methods: to create value, methods must be applied together with design sensibilities.</a:t>
            </a:r>
          </a:p>
          <a:p>
            <a:endParaRPr lang="en-US" sz="2400" dirty="0"/>
          </a:p>
          <a:p>
            <a:r>
              <a:rPr lang="en-US" sz="2400" dirty="0"/>
              <a:t>You have to be able view the world in someone else’s perspective. Can you appreciate the architectural beauty of a city as an architect would do?</a:t>
            </a:r>
          </a:p>
          <a:p>
            <a:endParaRPr lang="en-IN" sz="2400" dirty="0"/>
          </a:p>
        </p:txBody>
      </p:sp>
    </p:spTree>
    <p:extLst>
      <p:ext uri="{BB962C8B-B14F-4D97-AF65-F5344CB8AC3E}">
        <p14:creationId xmlns:p14="http://schemas.microsoft.com/office/powerpoint/2010/main" val="31681674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Thinking Steps to Innovation</a:t>
            </a:r>
          </a:p>
        </p:txBody>
      </p:sp>
      <p:grpSp>
        <p:nvGrpSpPr>
          <p:cNvPr id="13" name="Group 12"/>
          <p:cNvGrpSpPr/>
          <p:nvPr/>
        </p:nvGrpSpPr>
        <p:grpSpPr>
          <a:xfrm>
            <a:off x="509116" y="1598970"/>
            <a:ext cx="9522149" cy="4083766"/>
            <a:chOff x="599551" y="835295"/>
            <a:chExt cx="9522149" cy="4083766"/>
          </a:xfrm>
        </p:grpSpPr>
        <p:sp>
          <p:nvSpPr>
            <p:cNvPr id="4" name="Hexagon 3"/>
            <p:cNvSpPr/>
            <p:nvPr/>
          </p:nvSpPr>
          <p:spPr>
            <a:xfrm>
              <a:off x="7921111" y="2962197"/>
              <a:ext cx="2200589" cy="1956864"/>
            </a:xfrm>
            <a:prstGeom prst="hexagon">
              <a:avLst/>
            </a:prstGeom>
            <a:solidFill>
              <a:srgbClr val="9F22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Hexagon 5"/>
            <p:cNvSpPr/>
            <p:nvPr/>
          </p:nvSpPr>
          <p:spPr>
            <a:xfrm>
              <a:off x="6069780" y="1967410"/>
              <a:ext cx="2200589" cy="1956864"/>
            </a:xfrm>
            <a:prstGeom prst="hexagon">
              <a:avLst/>
            </a:prstGeom>
            <a:solidFill>
              <a:srgbClr val="FF551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Hexagon 6"/>
            <p:cNvSpPr/>
            <p:nvPr/>
          </p:nvSpPr>
          <p:spPr>
            <a:xfrm>
              <a:off x="4233966" y="960116"/>
              <a:ext cx="2200589" cy="1956864"/>
            </a:xfrm>
            <a:prstGeom prst="hexagon">
              <a:avLst/>
            </a:prstGeom>
            <a:solidFill>
              <a:srgbClr val="FF9313"/>
            </a:solidFill>
            <a:ln>
              <a:solidFill>
                <a:srgbClr val="FF9313"/>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p:cNvSpPr/>
            <p:nvPr/>
          </p:nvSpPr>
          <p:spPr>
            <a:xfrm>
              <a:off x="2390670" y="1902095"/>
              <a:ext cx="2200589" cy="1956864"/>
            </a:xfrm>
            <a:prstGeom prst="hexagon">
              <a:avLst/>
            </a:prstGeom>
            <a:solidFill>
              <a:srgbClr val="47B65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p:cNvSpPr/>
            <p:nvPr/>
          </p:nvSpPr>
          <p:spPr>
            <a:xfrm>
              <a:off x="599551" y="835295"/>
              <a:ext cx="2200589" cy="1956864"/>
            </a:xfrm>
            <a:prstGeom prst="hexagon">
              <a:avLst/>
            </a:prstGeom>
            <a:solidFill>
              <a:srgbClr val="5596F5"/>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838200" y="1473226"/>
              <a:ext cx="2076607" cy="646331"/>
            </a:xfrm>
            <a:prstGeom prst="rect">
              <a:avLst/>
            </a:prstGeom>
            <a:noFill/>
          </p:spPr>
          <p:txBody>
            <a:bodyPr wrap="square" rtlCol="0">
              <a:spAutoFit/>
            </a:bodyPr>
            <a:lstStyle/>
            <a:p>
              <a:r>
                <a:rPr lang="en-US" sz="3600" b="1" dirty="0">
                  <a:solidFill>
                    <a:schemeClr val="bg1"/>
                  </a:solidFill>
                  <a:latin typeface="Bodoni MT Condensed" panose="02070606080606020203" pitchFamily="18" charset="0"/>
                </a:rPr>
                <a:t>EMPATHIZE</a:t>
              </a:r>
              <a:endParaRPr lang="en-IN" sz="3600" b="1" dirty="0">
                <a:solidFill>
                  <a:schemeClr val="bg1"/>
                </a:solidFill>
                <a:latin typeface="Bodoni MT Condensed" panose="02070606080606020203" pitchFamily="18" charset="0"/>
              </a:endParaRPr>
            </a:p>
          </p:txBody>
        </p:sp>
        <p:sp>
          <p:nvSpPr>
            <p:cNvPr id="14" name="TextBox 13"/>
            <p:cNvSpPr txBox="1"/>
            <p:nvPr/>
          </p:nvSpPr>
          <p:spPr>
            <a:xfrm>
              <a:off x="2886821" y="2619384"/>
              <a:ext cx="1662452" cy="646331"/>
            </a:xfrm>
            <a:prstGeom prst="rect">
              <a:avLst/>
            </a:prstGeom>
            <a:noFill/>
          </p:spPr>
          <p:txBody>
            <a:bodyPr wrap="square" rtlCol="0">
              <a:spAutoFit/>
            </a:bodyPr>
            <a:lstStyle/>
            <a:p>
              <a:r>
                <a:rPr lang="en-US" sz="3600" b="1" dirty="0">
                  <a:solidFill>
                    <a:schemeClr val="bg1"/>
                  </a:solidFill>
                  <a:latin typeface="Bodoni MT Condensed" panose="02070606080606020203" pitchFamily="18" charset="0"/>
                </a:rPr>
                <a:t>DEFINE</a:t>
              </a:r>
              <a:endParaRPr lang="en-IN" sz="3600" b="1" dirty="0">
                <a:solidFill>
                  <a:schemeClr val="bg1"/>
                </a:solidFill>
                <a:latin typeface="Bodoni MT Condensed" panose="02070606080606020203" pitchFamily="18" charset="0"/>
              </a:endParaRPr>
            </a:p>
          </p:txBody>
        </p:sp>
        <p:sp>
          <p:nvSpPr>
            <p:cNvPr id="15" name="TextBox 14"/>
            <p:cNvSpPr txBox="1"/>
            <p:nvPr/>
          </p:nvSpPr>
          <p:spPr>
            <a:xfrm>
              <a:off x="4705926" y="1625430"/>
              <a:ext cx="1540983" cy="646331"/>
            </a:xfrm>
            <a:prstGeom prst="rect">
              <a:avLst/>
            </a:prstGeom>
            <a:noFill/>
          </p:spPr>
          <p:txBody>
            <a:bodyPr wrap="square" rtlCol="0">
              <a:spAutoFit/>
            </a:bodyPr>
            <a:lstStyle/>
            <a:p>
              <a:r>
                <a:rPr lang="en-US" sz="3600" b="1" dirty="0">
                  <a:solidFill>
                    <a:schemeClr val="bg1"/>
                  </a:solidFill>
                  <a:latin typeface="Bodoni MT Condensed" panose="02070606080606020203" pitchFamily="18" charset="0"/>
                </a:rPr>
                <a:t>IDEATE</a:t>
              </a:r>
              <a:endParaRPr lang="en-IN" sz="3600" b="1" dirty="0">
                <a:solidFill>
                  <a:schemeClr val="bg1"/>
                </a:solidFill>
                <a:latin typeface="Bodoni MT Condensed" panose="02070606080606020203" pitchFamily="18" charset="0"/>
              </a:endParaRPr>
            </a:p>
          </p:txBody>
        </p:sp>
        <p:sp>
          <p:nvSpPr>
            <p:cNvPr id="16" name="TextBox 15"/>
            <p:cNvSpPr txBox="1"/>
            <p:nvPr/>
          </p:nvSpPr>
          <p:spPr>
            <a:xfrm>
              <a:off x="8623781" y="3617463"/>
              <a:ext cx="1369782" cy="646331"/>
            </a:xfrm>
            <a:prstGeom prst="rect">
              <a:avLst/>
            </a:prstGeom>
            <a:noFill/>
          </p:spPr>
          <p:txBody>
            <a:bodyPr wrap="square" rtlCol="0">
              <a:spAutoFit/>
            </a:bodyPr>
            <a:lstStyle/>
            <a:p>
              <a:r>
                <a:rPr lang="en-US" sz="3600" b="1" dirty="0">
                  <a:solidFill>
                    <a:schemeClr val="bg1"/>
                  </a:solidFill>
                  <a:latin typeface="Bodoni MT Condensed" panose="02070606080606020203" pitchFamily="18" charset="0"/>
                </a:rPr>
                <a:t>TEST</a:t>
              </a:r>
              <a:endParaRPr lang="en-IN" sz="3600" b="1" dirty="0">
                <a:solidFill>
                  <a:schemeClr val="bg1"/>
                </a:solidFill>
                <a:latin typeface="Bodoni MT Condensed" panose="02070606080606020203" pitchFamily="18" charset="0"/>
              </a:endParaRPr>
            </a:p>
          </p:txBody>
        </p:sp>
        <p:sp>
          <p:nvSpPr>
            <p:cNvPr id="17" name="TextBox 16"/>
            <p:cNvSpPr txBox="1"/>
            <p:nvPr/>
          </p:nvSpPr>
          <p:spPr>
            <a:xfrm>
              <a:off x="6173108" y="2656045"/>
              <a:ext cx="2076607" cy="646331"/>
            </a:xfrm>
            <a:prstGeom prst="rect">
              <a:avLst/>
            </a:prstGeom>
            <a:noFill/>
          </p:spPr>
          <p:txBody>
            <a:bodyPr wrap="square" rtlCol="0">
              <a:spAutoFit/>
            </a:bodyPr>
            <a:lstStyle/>
            <a:p>
              <a:r>
                <a:rPr lang="en-US" sz="3600" b="1" dirty="0">
                  <a:solidFill>
                    <a:schemeClr val="bg1"/>
                  </a:solidFill>
                  <a:latin typeface="Bodoni MT Condensed" panose="02070606080606020203" pitchFamily="18" charset="0"/>
                </a:rPr>
                <a:t>PROTOTYPE</a:t>
              </a:r>
              <a:endParaRPr lang="en-IN" sz="3600" b="1" dirty="0">
                <a:solidFill>
                  <a:schemeClr val="bg1"/>
                </a:solidFill>
                <a:latin typeface="Bodoni MT Condensed" panose="02070606080606020203" pitchFamily="18" charset="0"/>
              </a:endParaRPr>
            </a:p>
          </p:txBody>
        </p:sp>
      </p:grpSp>
    </p:spTree>
    <p:extLst>
      <p:ext uri="{BB962C8B-B14F-4D97-AF65-F5344CB8AC3E}">
        <p14:creationId xmlns:p14="http://schemas.microsoft.com/office/powerpoint/2010/main" val="153742960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1876" y="779993"/>
            <a:ext cx="2998177" cy="1325563"/>
          </a:xfrm>
        </p:spPr>
        <p:txBody>
          <a:bodyPr/>
          <a:lstStyle/>
          <a:p>
            <a:r>
              <a:rPr lang="en-US"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Design Thinking</a:t>
            </a:r>
            <a:endParaRPr lang="en-IN"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graphicFrame>
        <p:nvGraphicFramePr>
          <p:cNvPr id="5" name="Diagram 4"/>
          <p:cNvGraphicFramePr/>
          <p:nvPr>
            <p:extLst>
              <p:ext uri="{D42A27DB-BD31-4B8C-83A1-F6EECF244321}">
                <p14:modId xmlns:p14="http://schemas.microsoft.com/office/powerpoint/2010/main" val="2982018658"/>
              </p:ext>
            </p:extLst>
          </p:nvPr>
        </p:nvGraphicFramePr>
        <p:xfrm>
          <a:off x="1447474" y="489764"/>
          <a:ext cx="665512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Freeform 20"/>
          <p:cNvSpPr/>
          <p:nvPr/>
        </p:nvSpPr>
        <p:spPr>
          <a:xfrm>
            <a:off x="8102600" y="498555"/>
            <a:ext cx="631092" cy="5017314"/>
          </a:xfrm>
          <a:custGeom>
            <a:avLst/>
            <a:gdLst>
              <a:gd name="connsiteX0" fmla="*/ 189033 w 631092"/>
              <a:gd name="connsiteY0" fmla="*/ 3534489 h 5017314"/>
              <a:gd name="connsiteX1" fmla="*/ 189033 w 631092"/>
              <a:gd name="connsiteY1" fmla="*/ 3620214 h 5017314"/>
              <a:gd name="connsiteX2" fmla="*/ 413237 w 631092"/>
              <a:gd name="connsiteY2" fmla="*/ 3620214 h 5017314"/>
              <a:gd name="connsiteX3" fmla="*/ 413237 w 631092"/>
              <a:gd name="connsiteY3" fmla="*/ 3791664 h 5017314"/>
              <a:gd name="connsiteX4" fmla="*/ 189033 w 631092"/>
              <a:gd name="connsiteY4" fmla="*/ 3791664 h 5017314"/>
              <a:gd name="connsiteX5" fmla="*/ 189033 w 631092"/>
              <a:gd name="connsiteY5" fmla="*/ 3877389 h 5017314"/>
              <a:gd name="connsiteX6" fmla="*/ 17583 w 631092"/>
              <a:gd name="connsiteY6" fmla="*/ 3705939 h 5017314"/>
              <a:gd name="connsiteX7" fmla="*/ 189033 w 631092"/>
              <a:gd name="connsiteY7" fmla="*/ 2492987 h 5017314"/>
              <a:gd name="connsiteX8" fmla="*/ 189033 w 631092"/>
              <a:gd name="connsiteY8" fmla="*/ 2578712 h 5017314"/>
              <a:gd name="connsiteX9" fmla="*/ 413237 w 631092"/>
              <a:gd name="connsiteY9" fmla="*/ 2578712 h 5017314"/>
              <a:gd name="connsiteX10" fmla="*/ 413237 w 631092"/>
              <a:gd name="connsiteY10" fmla="*/ 2750162 h 5017314"/>
              <a:gd name="connsiteX11" fmla="*/ 189033 w 631092"/>
              <a:gd name="connsiteY11" fmla="*/ 2750162 h 5017314"/>
              <a:gd name="connsiteX12" fmla="*/ 189033 w 631092"/>
              <a:gd name="connsiteY12" fmla="*/ 2835887 h 5017314"/>
              <a:gd name="connsiteX13" fmla="*/ 17583 w 631092"/>
              <a:gd name="connsiteY13" fmla="*/ 2664437 h 5017314"/>
              <a:gd name="connsiteX14" fmla="*/ 189033 w 631092"/>
              <a:gd name="connsiteY14" fmla="*/ 1475806 h 5017314"/>
              <a:gd name="connsiteX15" fmla="*/ 189033 w 631092"/>
              <a:gd name="connsiteY15" fmla="*/ 1561531 h 5017314"/>
              <a:gd name="connsiteX16" fmla="*/ 413237 w 631092"/>
              <a:gd name="connsiteY16" fmla="*/ 1561531 h 5017314"/>
              <a:gd name="connsiteX17" fmla="*/ 413237 w 631092"/>
              <a:gd name="connsiteY17" fmla="*/ 1732981 h 5017314"/>
              <a:gd name="connsiteX18" fmla="*/ 189033 w 631092"/>
              <a:gd name="connsiteY18" fmla="*/ 1732981 h 5017314"/>
              <a:gd name="connsiteX19" fmla="*/ 189033 w 631092"/>
              <a:gd name="connsiteY19" fmla="*/ 1818706 h 5017314"/>
              <a:gd name="connsiteX20" fmla="*/ 17583 w 631092"/>
              <a:gd name="connsiteY20" fmla="*/ 1647256 h 5017314"/>
              <a:gd name="connsiteX21" fmla="*/ 162007 w 631092"/>
              <a:gd name="connsiteY21" fmla="*/ 0 h 5017314"/>
              <a:gd name="connsiteX22" fmla="*/ 162007 w 631092"/>
              <a:gd name="connsiteY22" fmla="*/ 81003 h 5017314"/>
              <a:gd name="connsiteX23" fmla="*/ 613508 w 631092"/>
              <a:gd name="connsiteY23" fmla="*/ 81003 h 5017314"/>
              <a:gd name="connsiteX24" fmla="*/ 613508 w 631092"/>
              <a:gd name="connsiteY24" fmla="*/ 243010 h 5017314"/>
              <a:gd name="connsiteX25" fmla="*/ 493294 w 631092"/>
              <a:gd name="connsiteY25" fmla="*/ 243010 h 5017314"/>
              <a:gd name="connsiteX26" fmla="*/ 631092 w 631092"/>
              <a:gd name="connsiteY26" fmla="*/ 374095 h 5017314"/>
              <a:gd name="connsiteX27" fmla="*/ 558556 w 631092"/>
              <a:gd name="connsiteY27" fmla="*/ 374095 h 5017314"/>
              <a:gd name="connsiteX28" fmla="*/ 558556 w 631092"/>
              <a:gd name="connsiteY28" fmla="*/ 5017314 h 5017314"/>
              <a:gd name="connsiteX29" fmla="*/ 530143 w 631092"/>
              <a:gd name="connsiteY29" fmla="*/ 5017314 h 5017314"/>
              <a:gd name="connsiteX30" fmla="*/ 413483 w 631092"/>
              <a:gd name="connsiteY30" fmla="*/ 5017314 h 5017314"/>
              <a:gd name="connsiteX31" fmla="*/ 0 w 631092"/>
              <a:gd name="connsiteY31" fmla="*/ 5017314 h 5017314"/>
              <a:gd name="connsiteX32" fmla="*/ 0 w 631092"/>
              <a:gd name="connsiteY32" fmla="*/ 4811159 h 5017314"/>
              <a:gd name="connsiteX33" fmla="*/ 413483 w 631092"/>
              <a:gd name="connsiteY33" fmla="*/ 4811159 h 5017314"/>
              <a:gd name="connsiteX34" fmla="*/ 413483 w 631092"/>
              <a:gd name="connsiteY34" fmla="*/ 374095 h 5017314"/>
              <a:gd name="connsiteX35" fmla="*/ 340946 w 631092"/>
              <a:gd name="connsiteY35" fmla="*/ 374095 h 5017314"/>
              <a:gd name="connsiteX36" fmla="*/ 478745 w 631092"/>
              <a:gd name="connsiteY36" fmla="*/ 243010 h 5017314"/>
              <a:gd name="connsiteX37" fmla="*/ 162007 w 631092"/>
              <a:gd name="connsiteY37" fmla="*/ 243010 h 5017314"/>
              <a:gd name="connsiteX38" fmla="*/ 162007 w 631092"/>
              <a:gd name="connsiteY38" fmla="*/ 324013 h 5017314"/>
              <a:gd name="connsiteX39" fmla="*/ 0 w 631092"/>
              <a:gd name="connsiteY39" fmla="*/ 162007 h 501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1092" h="5017314">
                <a:moveTo>
                  <a:pt x="189033" y="3534489"/>
                </a:moveTo>
                <a:lnTo>
                  <a:pt x="189033" y="3620214"/>
                </a:lnTo>
                <a:lnTo>
                  <a:pt x="413237" y="3620214"/>
                </a:lnTo>
                <a:lnTo>
                  <a:pt x="413237" y="3791664"/>
                </a:lnTo>
                <a:lnTo>
                  <a:pt x="189033" y="3791664"/>
                </a:lnTo>
                <a:lnTo>
                  <a:pt x="189033" y="3877389"/>
                </a:lnTo>
                <a:lnTo>
                  <a:pt x="17583" y="3705939"/>
                </a:lnTo>
                <a:close/>
                <a:moveTo>
                  <a:pt x="189033" y="2492987"/>
                </a:moveTo>
                <a:lnTo>
                  <a:pt x="189033" y="2578712"/>
                </a:lnTo>
                <a:lnTo>
                  <a:pt x="413237" y="2578712"/>
                </a:lnTo>
                <a:lnTo>
                  <a:pt x="413237" y="2750162"/>
                </a:lnTo>
                <a:lnTo>
                  <a:pt x="189033" y="2750162"/>
                </a:lnTo>
                <a:lnTo>
                  <a:pt x="189033" y="2835887"/>
                </a:lnTo>
                <a:lnTo>
                  <a:pt x="17583" y="2664437"/>
                </a:lnTo>
                <a:close/>
                <a:moveTo>
                  <a:pt x="189033" y="1475806"/>
                </a:moveTo>
                <a:lnTo>
                  <a:pt x="189033" y="1561531"/>
                </a:lnTo>
                <a:lnTo>
                  <a:pt x="413237" y="1561531"/>
                </a:lnTo>
                <a:lnTo>
                  <a:pt x="413237" y="1732981"/>
                </a:lnTo>
                <a:lnTo>
                  <a:pt x="189033" y="1732981"/>
                </a:lnTo>
                <a:lnTo>
                  <a:pt x="189033" y="1818706"/>
                </a:lnTo>
                <a:lnTo>
                  <a:pt x="17583" y="1647256"/>
                </a:lnTo>
                <a:close/>
                <a:moveTo>
                  <a:pt x="162007" y="0"/>
                </a:moveTo>
                <a:lnTo>
                  <a:pt x="162007" y="81003"/>
                </a:lnTo>
                <a:lnTo>
                  <a:pt x="613508" y="81003"/>
                </a:lnTo>
                <a:lnTo>
                  <a:pt x="613508" y="243010"/>
                </a:lnTo>
                <a:lnTo>
                  <a:pt x="493294" y="243010"/>
                </a:lnTo>
                <a:lnTo>
                  <a:pt x="631092" y="374095"/>
                </a:lnTo>
                <a:lnTo>
                  <a:pt x="558556" y="374095"/>
                </a:lnTo>
                <a:lnTo>
                  <a:pt x="558556" y="5017314"/>
                </a:lnTo>
                <a:lnTo>
                  <a:pt x="530143" y="5017314"/>
                </a:lnTo>
                <a:lnTo>
                  <a:pt x="413483" y="5017314"/>
                </a:lnTo>
                <a:lnTo>
                  <a:pt x="0" y="5017314"/>
                </a:lnTo>
                <a:lnTo>
                  <a:pt x="0" y="4811159"/>
                </a:lnTo>
                <a:lnTo>
                  <a:pt x="413483" y="4811159"/>
                </a:lnTo>
                <a:lnTo>
                  <a:pt x="413483" y="374095"/>
                </a:lnTo>
                <a:lnTo>
                  <a:pt x="340946" y="374095"/>
                </a:lnTo>
                <a:lnTo>
                  <a:pt x="478745" y="243010"/>
                </a:lnTo>
                <a:lnTo>
                  <a:pt x="162007" y="243010"/>
                </a:lnTo>
                <a:lnTo>
                  <a:pt x="162007" y="324013"/>
                </a:lnTo>
                <a:lnTo>
                  <a:pt x="0" y="1620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21"/>
          <p:cNvSpPr/>
          <p:nvPr/>
        </p:nvSpPr>
        <p:spPr>
          <a:xfrm rot="10800000">
            <a:off x="838199" y="489765"/>
            <a:ext cx="669519" cy="5026105"/>
          </a:xfrm>
          <a:custGeom>
            <a:avLst/>
            <a:gdLst>
              <a:gd name="connsiteX0" fmla="*/ 171450 w 669519"/>
              <a:gd name="connsiteY0" fmla="*/ 3805277 h 5026105"/>
              <a:gd name="connsiteX1" fmla="*/ 0 w 669519"/>
              <a:gd name="connsiteY1" fmla="*/ 3633827 h 5026105"/>
              <a:gd name="connsiteX2" fmla="*/ 171450 w 669519"/>
              <a:gd name="connsiteY2" fmla="*/ 3462377 h 5026105"/>
              <a:gd name="connsiteX3" fmla="*/ 171450 w 669519"/>
              <a:gd name="connsiteY3" fmla="*/ 3548102 h 5026105"/>
              <a:gd name="connsiteX4" fmla="*/ 395654 w 669519"/>
              <a:gd name="connsiteY4" fmla="*/ 3548102 h 5026105"/>
              <a:gd name="connsiteX5" fmla="*/ 395654 w 669519"/>
              <a:gd name="connsiteY5" fmla="*/ 3719552 h 5026105"/>
              <a:gd name="connsiteX6" fmla="*/ 171450 w 669519"/>
              <a:gd name="connsiteY6" fmla="*/ 3719552 h 5026105"/>
              <a:gd name="connsiteX7" fmla="*/ 590388 w 669519"/>
              <a:gd name="connsiteY7" fmla="*/ 5026105 h 5026105"/>
              <a:gd name="connsiteX8" fmla="*/ 60245 w 669519"/>
              <a:gd name="connsiteY8" fmla="*/ 5026105 h 5026105"/>
              <a:gd name="connsiteX9" fmla="*/ 60245 w 669519"/>
              <a:gd name="connsiteY9" fmla="*/ 4820671 h 5026105"/>
              <a:gd name="connsiteX10" fmla="*/ 399155 w 669519"/>
              <a:gd name="connsiteY10" fmla="*/ 4820671 h 5026105"/>
              <a:gd name="connsiteX11" fmla="*/ 399155 w 669519"/>
              <a:gd name="connsiteY11" fmla="*/ 2510854 h 5026105"/>
              <a:gd name="connsiteX12" fmla="*/ 214109 w 669519"/>
              <a:gd name="connsiteY12" fmla="*/ 2510854 h 5026105"/>
              <a:gd name="connsiteX13" fmla="*/ 214109 w 669519"/>
              <a:gd name="connsiteY13" fmla="*/ 2596579 h 5026105"/>
              <a:gd name="connsiteX14" fmla="*/ 42659 w 669519"/>
              <a:gd name="connsiteY14" fmla="*/ 2425129 h 5026105"/>
              <a:gd name="connsiteX15" fmla="*/ 214109 w 669519"/>
              <a:gd name="connsiteY15" fmla="*/ 2253679 h 5026105"/>
              <a:gd name="connsiteX16" fmla="*/ 214109 w 669519"/>
              <a:gd name="connsiteY16" fmla="*/ 2339404 h 5026105"/>
              <a:gd name="connsiteX17" fmla="*/ 399155 w 669519"/>
              <a:gd name="connsiteY17" fmla="*/ 2339404 h 5026105"/>
              <a:gd name="connsiteX18" fmla="*/ 399155 w 669519"/>
              <a:gd name="connsiteY18" fmla="*/ 1467541 h 5026105"/>
              <a:gd name="connsiteX19" fmla="*/ 214108 w 669519"/>
              <a:gd name="connsiteY19" fmla="*/ 1467541 h 5026105"/>
              <a:gd name="connsiteX20" fmla="*/ 214108 w 669519"/>
              <a:gd name="connsiteY20" fmla="*/ 1553266 h 5026105"/>
              <a:gd name="connsiteX21" fmla="*/ 42658 w 669519"/>
              <a:gd name="connsiteY21" fmla="*/ 1381816 h 5026105"/>
              <a:gd name="connsiteX22" fmla="*/ 214108 w 669519"/>
              <a:gd name="connsiteY22" fmla="*/ 1210366 h 5026105"/>
              <a:gd name="connsiteX23" fmla="*/ 214108 w 669519"/>
              <a:gd name="connsiteY23" fmla="*/ 1296091 h 5026105"/>
              <a:gd name="connsiteX24" fmla="*/ 399155 w 669519"/>
              <a:gd name="connsiteY24" fmla="*/ 1296091 h 5026105"/>
              <a:gd name="connsiteX25" fmla="*/ 399155 w 669519"/>
              <a:gd name="connsiteY25" fmla="*/ 265783 h 5026105"/>
              <a:gd name="connsiteX26" fmla="*/ 309034 w 669519"/>
              <a:gd name="connsiteY26" fmla="*/ 265783 h 5026105"/>
              <a:gd name="connsiteX27" fmla="*/ 318115 w 669519"/>
              <a:gd name="connsiteY27" fmla="*/ 257175 h 5026105"/>
              <a:gd name="connsiteX28" fmla="*/ 214108 w 669519"/>
              <a:gd name="connsiteY28" fmla="*/ 257175 h 5026105"/>
              <a:gd name="connsiteX29" fmla="*/ 214108 w 669519"/>
              <a:gd name="connsiteY29" fmla="*/ 342900 h 5026105"/>
              <a:gd name="connsiteX30" fmla="*/ 42658 w 669519"/>
              <a:gd name="connsiteY30" fmla="*/ 171450 h 5026105"/>
              <a:gd name="connsiteX31" fmla="*/ 214108 w 669519"/>
              <a:gd name="connsiteY31" fmla="*/ 0 h 5026105"/>
              <a:gd name="connsiteX32" fmla="*/ 214108 w 669519"/>
              <a:gd name="connsiteY32" fmla="*/ 85725 h 5026105"/>
              <a:gd name="connsiteX33" fmla="*/ 572803 w 669519"/>
              <a:gd name="connsiteY33" fmla="*/ 85725 h 5026105"/>
              <a:gd name="connsiteX34" fmla="*/ 572803 w 669519"/>
              <a:gd name="connsiteY34" fmla="*/ 174102 h 5026105"/>
              <a:gd name="connsiteX35" fmla="*/ 669519 w 669519"/>
              <a:gd name="connsiteY35" fmla="*/ 265783 h 5026105"/>
              <a:gd name="connsiteX36" fmla="*/ 579398 w 669519"/>
              <a:gd name="connsiteY36" fmla="*/ 265783 h 5026105"/>
              <a:gd name="connsiteX37" fmla="*/ 579398 w 669519"/>
              <a:gd name="connsiteY37" fmla="*/ 4820671 h 5026105"/>
              <a:gd name="connsiteX38" fmla="*/ 590388 w 669519"/>
              <a:gd name="connsiteY38" fmla="*/ 4820671 h 502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9519" h="5026105">
                <a:moveTo>
                  <a:pt x="171450" y="3805277"/>
                </a:moveTo>
                <a:lnTo>
                  <a:pt x="0" y="3633827"/>
                </a:lnTo>
                <a:lnTo>
                  <a:pt x="171450" y="3462377"/>
                </a:lnTo>
                <a:lnTo>
                  <a:pt x="171450" y="3548102"/>
                </a:lnTo>
                <a:lnTo>
                  <a:pt x="395654" y="3548102"/>
                </a:lnTo>
                <a:lnTo>
                  <a:pt x="395654" y="3719552"/>
                </a:lnTo>
                <a:lnTo>
                  <a:pt x="171450" y="3719552"/>
                </a:lnTo>
                <a:close/>
                <a:moveTo>
                  <a:pt x="590388" y="5026105"/>
                </a:moveTo>
                <a:lnTo>
                  <a:pt x="60245" y="5026105"/>
                </a:lnTo>
                <a:lnTo>
                  <a:pt x="60245" y="4820671"/>
                </a:lnTo>
                <a:lnTo>
                  <a:pt x="399155" y="4820671"/>
                </a:lnTo>
                <a:lnTo>
                  <a:pt x="399155" y="2510854"/>
                </a:lnTo>
                <a:lnTo>
                  <a:pt x="214109" y="2510854"/>
                </a:lnTo>
                <a:lnTo>
                  <a:pt x="214109" y="2596579"/>
                </a:lnTo>
                <a:lnTo>
                  <a:pt x="42659" y="2425129"/>
                </a:lnTo>
                <a:lnTo>
                  <a:pt x="214109" y="2253679"/>
                </a:lnTo>
                <a:lnTo>
                  <a:pt x="214109" y="2339404"/>
                </a:lnTo>
                <a:lnTo>
                  <a:pt x="399155" y="2339404"/>
                </a:lnTo>
                <a:lnTo>
                  <a:pt x="399155" y="1467541"/>
                </a:lnTo>
                <a:lnTo>
                  <a:pt x="214108" y="1467541"/>
                </a:lnTo>
                <a:lnTo>
                  <a:pt x="214108" y="1553266"/>
                </a:lnTo>
                <a:lnTo>
                  <a:pt x="42658" y="1381816"/>
                </a:lnTo>
                <a:lnTo>
                  <a:pt x="214108" y="1210366"/>
                </a:lnTo>
                <a:lnTo>
                  <a:pt x="214108" y="1296091"/>
                </a:lnTo>
                <a:lnTo>
                  <a:pt x="399155" y="1296091"/>
                </a:lnTo>
                <a:lnTo>
                  <a:pt x="399155" y="265783"/>
                </a:lnTo>
                <a:lnTo>
                  <a:pt x="309034" y="265783"/>
                </a:lnTo>
                <a:lnTo>
                  <a:pt x="318115" y="257175"/>
                </a:lnTo>
                <a:lnTo>
                  <a:pt x="214108" y="257175"/>
                </a:lnTo>
                <a:lnTo>
                  <a:pt x="214108" y="342900"/>
                </a:lnTo>
                <a:lnTo>
                  <a:pt x="42658" y="171450"/>
                </a:lnTo>
                <a:lnTo>
                  <a:pt x="214108" y="0"/>
                </a:lnTo>
                <a:lnTo>
                  <a:pt x="214108" y="85725"/>
                </a:lnTo>
                <a:lnTo>
                  <a:pt x="572803" y="85725"/>
                </a:lnTo>
                <a:lnTo>
                  <a:pt x="572803" y="174102"/>
                </a:lnTo>
                <a:lnTo>
                  <a:pt x="669519" y="265783"/>
                </a:lnTo>
                <a:lnTo>
                  <a:pt x="579398" y="265783"/>
                </a:lnTo>
                <a:lnTo>
                  <a:pt x="579398" y="4820671"/>
                </a:lnTo>
                <a:lnTo>
                  <a:pt x="590388" y="48206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67691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Some of the Constructs or Tools in Design and Innovation are </a:t>
            </a:r>
            <a:endParaRPr lang="en-US" dirty="0"/>
          </a:p>
        </p:txBody>
      </p:sp>
      <p:sp>
        <p:nvSpPr>
          <p:cNvPr id="3" name="Text Placeholder 2"/>
          <p:cNvSpPr>
            <a:spLocks noGrp="1"/>
          </p:cNvSpPr>
          <p:nvPr>
            <p:ph type="body" idx="1"/>
          </p:nvPr>
        </p:nvSpPr>
        <p:spPr>
          <a:xfrm>
            <a:off x="838200" y="1825625"/>
            <a:ext cx="10515600" cy="2687108"/>
          </a:xfrm>
        </p:spPr>
        <p:txBody>
          <a:bodyPr numCol="2"/>
          <a:lstStyle/>
          <a:p>
            <a:r>
              <a:rPr lang="en-IN" dirty="0"/>
              <a:t>Design Thinking</a:t>
            </a:r>
          </a:p>
          <a:p>
            <a:r>
              <a:rPr lang="en-IN" dirty="0"/>
              <a:t>Design-Driven Innovation</a:t>
            </a:r>
          </a:p>
          <a:p>
            <a:r>
              <a:rPr lang="en-IN" dirty="0" err="1"/>
              <a:t>TRIZ</a:t>
            </a:r>
            <a:r>
              <a:rPr lang="en-IN" dirty="0"/>
              <a:t> – Theory of Inventive Problem Solving</a:t>
            </a:r>
          </a:p>
          <a:p>
            <a:r>
              <a:rPr lang="en-IN" dirty="0"/>
              <a:t>Open Innovation</a:t>
            </a:r>
          </a:p>
          <a:p>
            <a:r>
              <a:rPr lang="en-IN" dirty="0"/>
              <a:t>Lean Product Development</a:t>
            </a:r>
          </a:p>
          <a:p>
            <a:r>
              <a:rPr lang="en-IN" dirty="0"/>
              <a:t>Agile </a:t>
            </a:r>
            <a:r>
              <a:rPr lang="en-IN" dirty="0" smtClean="0"/>
              <a:t>Process</a:t>
            </a:r>
          </a:p>
          <a:p>
            <a:r>
              <a:rPr lang="en-US" dirty="0" smtClean="0"/>
              <a:t>Frugal Innovation</a:t>
            </a:r>
          </a:p>
          <a:p>
            <a:r>
              <a:rPr lang="en-US" dirty="0" smtClean="0"/>
              <a:t>Biomimetic</a:t>
            </a:r>
            <a:endParaRPr lang="en-US" dirty="0"/>
          </a:p>
          <a:p>
            <a:endParaRPr lang="en-US" dirty="0"/>
          </a:p>
        </p:txBody>
      </p:sp>
    </p:spTree>
    <p:extLst>
      <p:ext uri="{BB962C8B-B14F-4D97-AF65-F5344CB8AC3E}">
        <p14:creationId xmlns:p14="http://schemas.microsoft.com/office/powerpoint/2010/main" val="11370269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0484"/>
          </a:xfrm>
        </p:spPr>
        <p:txBody>
          <a:bodyPr/>
          <a:lstStyle/>
          <a:p>
            <a:r>
              <a:rPr lang="en-US" dirty="0"/>
              <a:t>Empathize</a:t>
            </a:r>
          </a:p>
        </p:txBody>
      </p:sp>
      <p:sp>
        <p:nvSpPr>
          <p:cNvPr id="3" name="Content Placeholder 2"/>
          <p:cNvSpPr>
            <a:spLocks noGrp="1"/>
          </p:cNvSpPr>
          <p:nvPr>
            <p:ph idx="1"/>
          </p:nvPr>
        </p:nvSpPr>
        <p:spPr>
          <a:xfrm>
            <a:off x="217894" y="1027906"/>
            <a:ext cx="10334281" cy="4715852"/>
          </a:xfrm>
        </p:spPr>
        <p:txBody>
          <a:bodyPr>
            <a:normAutofit/>
          </a:bodyPr>
          <a:lstStyle/>
          <a:p>
            <a:r>
              <a:rPr lang="en-US" dirty="0"/>
              <a:t>The best solutions come out of the best insights into human behavior. </a:t>
            </a:r>
          </a:p>
          <a:p>
            <a:r>
              <a:rPr lang="en-IN" dirty="0"/>
              <a:t>Design Thinking is about getting outside your own perspective and getting informed and inspired by the people you’re creating for.</a:t>
            </a:r>
            <a:endParaRPr lang="en-US" dirty="0"/>
          </a:p>
          <a:p>
            <a:pPr marL="0" indent="0">
              <a:buNone/>
            </a:pPr>
            <a:r>
              <a:rPr lang="en-US" dirty="0"/>
              <a:t>Why? </a:t>
            </a:r>
          </a:p>
          <a:p>
            <a:r>
              <a:rPr lang="en-US" dirty="0"/>
              <a:t>Because our minds automatically filter out a lot of information without us even realizing. We need to see things “with a fresh set of eyes,” and empathizing gives us those new eyes.</a:t>
            </a:r>
          </a:p>
        </p:txBody>
      </p:sp>
      <p:pic>
        <p:nvPicPr>
          <p:cNvPr id="16" name="Picture 15"/>
          <p:cNvPicPr>
            <a:picLocks noChangeAspect="1"/>
          </p:cNvPicPr>
          <p:nvPr/>
        </p:nvPicPr>
        <p:blipFill>
          <a:blip r:embed="rId2"/>
          <a:stretch>
            <a:fillRect/>
          </a:stretch>
        </p:blipFill>
        <p:spPr>
          <a:xfrm>
            <a:off x="9334918" y="541792"/>
            <a:ext cx="2639187" cy="1169677"/>
          </a:xfrm>
          <a:prstGeom prst="rect">
            <a:avLst/>
          </a:prstGeom>
        </p:spPr>
      </p:pic>
    </p:spTree>
    <p:extLst>
      <p:ext uri="{BB962C8B-B14F-4D97-AF65-F5344CB8AC3E}">
        <p14:creationId xmlns:p14="http://schemas.microsoft.com/office/powerpoint/2010/main" val="12949194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Empathize</a:t>
            </a:r>
          </a:p>
        </p:txBody>
      </p:sp>
      <p:sp>
        <p:nvSpPr>
          <p:cNvPr id="3" name="Content Placeholder 2"/>
          <p:cNvSpPr>
            <a:spLocks noGrp="1"/>
          </p:cNvSpPr>
          <p:nvPr>
            <p:ph idx="1"/>
          </p:nvPr>
        </p:nvSpPr>
        <p:spPr>
          <a:xfrm>
            <a:off x="330758" y="1378473"/>
            <a:ext cx="10515600" cy="4351338"/>
          </a:xfrm>
        </p:spPr>
        <p:txBody>
          <a:bodyPr>
            <a:normAutofit fontScale="92500"/>
          </a:bodyPr>
          <a:lstStyle/>
          <a:p>
            <a:r>
              <a:rPr lang="en-US" dirty="0"/>
              <a:t>Observe – understand the challenges</a:t>
            </a:r>
          </a:p>
          <a:p>
            <a:r>
              <a:rPr lang="en-US" dirty="0"/>
              <a:t>Listen – new ideas should be inspired by the description of the problem by the users. Sometimes users come up with great new ideas.</a:t>
            </a:r>
          </a:p>
          <a:p>
            <a:r>
              <a:rPr lang="en-US" dirty="0"/>
              <a:t>Watch and engage – It is the combination of the above two.</a:t>
            </a:r>
          </a:p>
          <a:p>
            <a:r>
              <a:rPr lang="en-US" dirty="0"/>
              <a:t>Understand the perspectives of users you are designing for is the foundation of human-centered innovation. </a:t>
            </a:r>
          </a:p>
          <a:p>
            <a:r>
              <a:rPr lang="en-US" dirty="0"/>
              <a:t>Empathizing enables to discover the emotions that guide peoples’ behavior and helps to capture physical manifestations of experiences. </a:t>
            </a:r>
          </a:p>
          <a:p>
            <a:r>
              <a:rPr lang="en-US" dirty="0"/>
              <a:t>Your understanding defines the design space to a large measure.</a:t>
            </a:r>
          </a:p>
        </p:txBody>
      </p:sp>
      <p:pic>
        <p:nvPicPr>
          <p:cNvPr id="5" name="Picture 4"/>
          <p:cNvPicPr>
            <a:picLocks noChangeAspect="1"/>
          </p:cNvPicPr>
          <p:nvPr/>
        </p:nvPicPr>
        <p:blipFill>
          <a:blip r:embed="rId2"/>
          <a:stretch>
            <a:fillRect/>
          </a:stretch>
        </p:blipFill>
        <p:spPr>
          <a:xfrm>
            <a:off x="9334918" y="541792"/>
            <a:ext cx="2639187" cy="1169677"/>
          </a:xfrm>
          <a:prstGeom prst="rect">
            <a:avLst/>
          </a:prstGeom>
        </p:spPr>
      </p:pic>
    </p:spTree>
    <p:extLst>
      <p:ext uri="{BB962C8B-B14F-4D97-AF65-F5344CB8AC3E}">
        <p14:creationId xmlns:p14="http://schemas.microsoft.com/office/powerpoint/2010/main" val="242506952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064" y="483824"/>
            <a:ext cx="9698736" cy="1143000"/>
          </a:xfrm>
        </p:spPr>
        <p:txBody>
          <a:bodyPr/>
          <a:lstStyle/>
          <a:p>
            <a:r>
              <a:rPr lang="en-US" dirty="0"/>
              <a:t>Define and Redefine (the problem)</a:t>
            </a:r>
          </a:p>
        </p:txBody>
      </p:sp>
      <p:sp>
        <p:nvSpPr>
          <p:cNvPr id="3" name="Content Placeholder 2"/>
          <p:cNvSpPr>
            <a:spLocks noGrp="1"/>
          </p:cNvSpPr>
          <p:nvPr>
            <p:ph idx="1"/>
          </p:nvPr>
        </p:nvSpPr>
        <p:spPr>
          <a:xfrm>
            <a:off x="371789" y="1600200"/>
            <a:ext cx="11274251" cy="5257800"/>
          </a:xfrm>
        </p:spPr>
        <p:txBody>
          <a:bodyPr>
            <a:normAutofit/>
          </a:bodyPr>
          <a:lstStyle/>
          <a:p>
            <a:r>
              <a:rPr lang="en-US" dirty="0"/>
              <a:t>Empathizing gives the sense of the issue and define the problem. </a:t>
            </a:r>
          </a:p>
          <a:p>
            <a:r>
              <a:rPr lang="en-US" dirty="0">
                <a:solidFill>
                  <a:srgbClr val="0070C0"/>
                </a:solidFill>
              </a:rPr>
              <a:t>The goal is to craft an actionable problem statement.</a:t>
            </a:r>
          </a:p>
          <a:p>
            <a:r>
              <a:rPr lang="en-US" dirty="0"/>
              <a:t>Synthesize the information, discover the connections and patterns.</a:t>
            </a:r>
          </a:p>
          <a:p>
            <a:r>
              <a:rPr lang="en-US" dirty="0"/>
              <a:t>Comprehensiveness of the solution depends on how comprehensively you define the problem an aspiration of the customers.</a:t>
            </a:r>
          </a:p>
          <a:p>
            <a:r>
              <a:rPr lang="en-US" dirty="0"/>
              <a:t>Continue to define and redefine the problem statement from the user perspective in order to generate more profound ideas for the purpose of developing thorough human-centered prototypes.</a:t>
            </a:r>
          </a:p>
        </p:txBody>
      </p:sp>
      <p:pic>
        <p:nvPicPr>
          <p:cNvPr id="6" name="Picture 5"/>
          <p:cNvPicPr>
            <a:picLocks noChangeAspect="1"/>
          </p:cNvPicPr>
          <p:nvPr/>
        </p:nvPicPr>
        <p:blipFill>
          <a:blip r:embed="rId2"/>
          <a:stretch>
            <a:fillRect/>
          </a:stretch>
        </p:blipFill>
        <p:spPr>
          <a:xfrm>
            <a:off x="9334918" y="541792"/>
            <a:ext cx="2639187" cy="1169677"/>
          </a:xfrm>
          <a:prstGeom prst="rect">
            <a:avLst/>
          </a:prstGeom>
        </p:spPr>
      </p:pic>
    </p:spTree>
    <p:extLst>
      <p:ext uri="{BB962C8B-B14F-4D97-AF65-F5344CB8AC3E}">
        <p14:creationId xmlns:p14="http://schemas.microsoft.com/office/powerpoint/2010/main" val="54041023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340" y="258721"/>
            <a:ext cx="8229600" cy="867909"/>
          </a:xfrm>
        </p:spPr>
        <p:txBody>
          <a:bodyPr/>
          <a:lstStyle/>
          <a:p>
            <a:r>
              <a:rPr lang="en-US" dirty="0"/>
              <a:t>Ideate</a:t>
            </a:r>
          </a:p>
        </p:txBody>
      </p:sp>
      <p:sp>
        <p:nvSpPr>
          <p:cNvPr id="3" name="Content Placeholder 2"/>
          <p:cNvSpPr>
            <a:spLocks noGrp="1"/>
          </p:cNvSpPr>
          <p:nvPr>
            <p:ph idx="1"/>
          </p:nvPr>
        </p:nvSpPr>
        <p:spPr>
          <a:xfrm>
            <a:off x="96464" y="887187"/>
            <a:ext cx="10751736" cy="5774417"/>
          </a:xfrm>
        </p:spPr>
        <p:txBody>
          <a:bodyPr>
            <a:normAutofit/>
          </a:bodyPr>
          <a:lstStyle/>
          <a:p>
            <a:r>
              <a:rPr lang="en-US" dirty="0"/>
              <a:t>There are always many possible solutions. Try stepping beyond obvious solutions and increase the innovation potential of your solution set.</a:t>
            </a:r>
          </a:p>
          <a:p>
            <a:r>
              <a:rPr lang="en-US" dirty="0"/>
              <a:t>Avoid following the bitten track or preconceived path. Uncover unexpected areas. Don’t throw away any idea as being crazy.</a:t>
            </a:r>
          </a:p>
          <a:p>
            <a:r>
              <a:rPr lang="en-US" dirty="0"/>
              <a:t>Brainstorm to harness the collective perspectives and strengths of your teams. Listen to all and curate discrete ideas into optimum solution.</a:t>
            </a:r>
          </a:p>
          <a:p>
            <a:r>
              <a:rPr lang="en-IN" dirty="0"/>
              <a:t>During the process, you are expected to generate lots of ideas till </a:t>
            </a:r>
            <a:br>
              <a:rPr lang="en-IN" dirty="0"/>
            </a:br>
            <a:r>
              <a:rPr lang="en-IN" dirty="0"/>
              <a:t>you find the unique solutions.</a:t>
            </a:r>
            <a:endParaRPr lang="en-US" dirty="0"/>
          </a:p>
        </p:txBody>
      </p:sp>
      <p:pic>
        <p:nvPicPr>
          <p:cNvPr id="5" name="Picture 4"/>
          <p:cNvPicPr>
            <a:picLocks noChangeAspect="1"/>
          </p:cNvPicPr>
          <p:nvPr/>
        </p:nvPicPr>
        <p:blipFill>
          <a:blip r:embed="rId2"/>
          <a:stretch>
            <a:fillRect/>
          </a:stretch>
        </p:blipFill>
        <p:spPr>
          <a:xfrm>
            <a:off x="9528606" y="302348"/>
            <a:ext cx="2639187" cy="1169677"/>
          </a:xfrm>
          <a:prstGeom prst="rect">
            <a:avLst/>
          </a:prstGeom>
        </p:spPr>
      </p:pic>
    </p:spTree>
    <p:extLst>
      <p:ext uri="{BB962C8B-B14F-4D97-AF65-F5344CB8AC3E}">
        <p14:creationId xmlns:p14="http://schemas.microsoft.com/office/powerpoint/2010/main" val="338861860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24" y="2184781"/>
            <a:ext cx="10515600" cy="1325563"/>
          </a:xfrm>
        </p:spPr>
        <p:txBody>
          <a:bodyPr/>
          <a:lstStyle/>
          <a:p>
            <a:pPr algn="ctr"/>
            <a:r>
              <a:rPr lang="en-US" dirty="0"/>
              <a:t>Divergence and convergence</a:t>
            </a:r>
            <a:r>
              <a:rPr lang="en-IN" dirty="0"/>
              <a:t/>
            </a:r>
            <a:br>
              <a:rPr lang="en-IN" dirty="0"/>
            </a:br>
            <a:endParaRPr lang="en-IN" dirty="0"/>
          </a:p>
        </p:txBody>
      </p:sp>
    </p:spTree>
    <p:extLst>
      <p:ext uri="{BB962C8B-B14F-4D97-AF65-F5344CB8AC3E}">
        <p14:creationId xmlns:p14="http://schemas.microsoft.com/office/powerpoint/2010/main" val="13141941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Idea Generation</a:t>
            </a:r>
            <a:endParaRPr lang="en-US" dirty="0"/>
          </a:p>
        </p:txBody>
      </p:sp>
      <p:sp>
        <p:nvSpPr>
          <p:cNvPr id="3" name="Content Placeholder 2"/>
          <p:cNvSpPr>
            <a:spLocks noGrp="1"/>
          </p:cNvSpPr>
          <p:nvPr>
            <p:ph idx="1"/>
          </p:nvPr>
        </p:nvSpPr>
        <p:spPr>
          <a:xfrm>
            <a:off x="217895" y="1443043"/>
            <a:ext cx="10409074" cy="5105400"/>
          </a:xfrm>
        </p:spPr>
        <p:txBody>
          <a:bodyPr>
            <a:normAutofit/>
          </a:bodyPr>
          <a:lstStyle/>
          <a:p>
            <a:r>
              <a:rPr lang="en-US" sz="2600" dirty="0"/>
              <a:t>Design thinking advocates generation of large number of ideas without much attention to tenability, practicality, or realism.</a:t>
            </a:r>
          </a:p>
          <a:p>
            <a:r>
              <a:rPr lang="en-US" sz="2600" dirty="0"/>
              <a:t>Let there be divergence of ideas at the beginning.</a:t>
            </a:r>
          </a:p>
          <a:p>
            <a:r>
              <a:rPr lang="en-US" sz="2600" dirty="0"/>
              <a:t>Analyze all ideas without bias and gradually converge to a limited number, may be one or two for further brainstorming and prototyping.</a:t>
            </a:r>
          </a:p>
          <a:p>
            <a:r>
              <a:rPr lang="en-US" sz="2600" dirty="0"/>
              <a:t>Keep a sharp eye on users’ perspective from all possible angles such as economy, culture, unique environment of working, available infrastructure &amp; utilities (road, power, fuel, water), maintainability, serviceability, </a:t>
            </a:r>
            <a:r>
              <a:rPr lang="en-US" sz="2600" dirty="0" err="1"/>
              <a:t>preservability</a:t>
            </a:r>
            <a:r>
              <a:rPr lang="en-US" sz="2600" dirty="0"/>
              <a:t>, etc. </a:t>
            </a:r>
          </a:p>
          <a:p>
            <a:r>
              <a:rPr lang="en-US" sz="2600" dirty="0"/>
              <a:t> Converge to the best possible framework of the design under given circumstances.  </a:t>
            </a:r>
          </a:p>
        </p:txBody>
      </p:sp>
      <p:pic>
        <p:nvPicPr>
          <p:cNvPr id="4" name="Picture 3"/>
          <p:cNvPicPr>
            <a:picLocks noChangeAspect="1"/>
          </p:cNvPicPr>
          <p:nvPr/>
        </p:nvPicPr>
        <p:blipFill>
          <a:blip r:embed="rId2"/>
          <a:stretch>
            <a:fillRect/>
          </a:stretch>
        </p:blipFill>
        <p:spPr>
          <a:xfrm>
            <a:off x="9334918" y="541792"/>
            <a:ext cx="2639187" cy="1169677"/>
          </a:xfrm>
          <a:prstGeom prst="rect">
            <a:avLst/>
          </a:prstGeom>
        </p:spPr>
      </p:pic>
    </p:spTree>
    <p:extLst>
      <p:ext uri="{BB962C8B-B14F-4D97-AF65-F5344CB8AC3E}">
        <p14:creationId xmlns:p14="http://schemas.microsoft.com/office/powerpoint/2010/main" val="33778116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Prototype</a:t>
            </a:r>
          </a:p>
        </p:txBody>
      </p:sp>
      <p:sp>
        <p:nvSpPr>
          <p:cNvPr id="3" name="Content Placeholder 2"/>
          <p:cNvSpPr>
            <a:spLocks noGrp="1"/>
          </p:cNvSpPr>
          <p:nvPr>
            <p:ph idx="1"/>
          </p:nvPr>
        </p:nvSpPr>
        <p:spPr>
          <a:xfrm>
            <a:off x="697523" y="1383498"/>
            <a:ext cx="10515600" cy="4351338"/>
          </a:xfrm>
        </p:spPr>
        <p:txBody>
          <a:bodyPr>
            <a:normAutofit/>
          </a:bodyPr>
          <a:lstStyle/>
          <a:p>
            <a:r>
              <a:rPr lang="en-IN" dirty="0"/>
              <a:t>Prototyping is revealing. Challenges remain hidden at the idea stage. Ideas are intangible. Prototype provides realistic view and you get to know the limitations of the idea.</a:t>
            </a:r>
          </a:p>
          <a:p>
            <a:r>
              <a:rPr lang="en-IN" dirty="0"/>
              <a:t>Prototype provides opportunity for fast failing and you can pivot with refined ideas limiting the time and resources spent on an untenable idea.</a:t>
            </a:r>
          </a:p>
          <a:p>
            <a:r>
              <a:rPr lang="en-IN" dirty="0"/>
              <a:t>Prototype enables a practical engagement with the users and you get deeper empathy. </a:t>
            </a:r>
          </a:p>
          <a:p>
            <a:r>
              <a:rPr lang="en-IN" dirty="0"/>
              <a:t>Build rough prototypes to learn how to make ideas better.</a:t>
            </a:r>
          </a:p>
          <a:p>
            <a:endParaRPr lang="en-IN" dirty="0"/>
          </a:p>
        </p:txBody>
      </p:sp>
      <p:pic>
        <p:nvPicPr>
          <p:cNvPr id="5" name="Picture 4"/>
          <p:cNvPicPr>
            <a:picLocks noChangeAspect="1"/>
          </p:cNvPicPr>
          <p:nvPr/>
        </p:nvPicPr>
        <p:blipFill>
          <a:blip r:embed="rId2"/>
          <a:stretch>
            <a:fillRect/>
          </a:stretch>
        </p:blipFill>
        <p:spPr>
          <a:xfrm>
            <a:off x="9334918" y="541792"/>
            <a:ext cx="2639187" cy="1169677"/>
          </a:xfrm>
          <a:prstGeom prst="rect">
            <a:avLst/>
          </a:prstGeom>
        </p:spPr>
      </p:pic>
    </p:spTree>
    <p:extLst>
      <p:ext uri="{BB962C8B-B14F-4D97-AF65-F5344CB8AC3E}">
        <p14:creationId xmlns:p14="http://schemas.microsoft.com/office/powerpoint/2010/main" val="14884958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143000"/>
          </a:xfrm>
        </p:spPr>
        <p:txBody>
          <a:bodyPr/>
          <a:lstStyle/>
          <a:p>
            <a:r>
              <a:rPr lang="en-IN" dirty="0"/>
              <a:t>Test</a:t>
            </a:r>
          </a:p>
        </p:txBody>
      </p:sp>
      <p:sp>
        <p:nvSpPr>
          <p:cNvPr id="3" name="Content Placeholder 2"/>
          <p:cNvSpPr>
            <a:spLocks noGrp="1"/>
          </p:cNvSpPr>
          <p:nvPr>
            <p:ph idx="1"/>
          </p:nvPr>
        </p:nvSpPr>
        <p:spPr>
          <a:xfrm>
            <a:off x="138911" y="1447800"/>
            <a:ext cx="10515600" cy="4351338"/>
          </a:xfrm>
        </p:spPr>
        <p:txBody>
          <a:bodyPr>
            <a:normAutofit/>
          </a:bodyPr>
          <a:lstStyle/>
          <a:p>
            <a:r>
              <a:rPr lang="en-IN" dirty="0"/>
              <a:t>Put the prototype to perform in the actual context, invite the users, check the efficacy, get feedback. </a:t>
            </a:r>
          </a:p>
          <a:p>
            <a:r>
              <a:rPr lang="en-IN" dirty="0"/>
              <a:t>Be mindful that users are not always complete in describing their problem and scope of possible solution. </a:t>
            </a:r>
            <a:r>
              <a:rPr lang="en-IN" dirty="0">
                <a:solidFill>
                  <a:srgbClr val="0070C0"/>
                </a:solidFill>
              </a:rPr>
              <a:t>They will reveal further once the prototype is before them. </a:t>
            </a:r>
            <a:r>
              <a:rPr lang="en-IN" dirty="0"/>
              <a:t>In the process, you get deeper understanding of hidden user needs.</a:t>
            </a:r>
          </a:p>
          <a:p>
            <a:r>
              <a:rPr lang="en-IN" dirty="0"/>
              <a:t>Expect negative surprises that will help redesign or ideate afresh.</a:t>
            </a:r>
          </a:p>
          <a:p>
            <a:endParaRPr lang="en-IN" dirty="0"/>
          </a:p>
        </p:txBody>
      </p:sp>
      <p:pic>
        <p:nvPicPr>
          <p:cNvPr id="5" name="Picture 4"/>
          <p:cNvPicPr>
            <a:picLocks noChangeAspect="1"/>
          </p:cNvPicPr>
          <p:nvPr/>
        </p:nvPicPr>
        <p:blipFill>
          <a:blip r:embed="rId2"/>
          <a:stretch>
            <a:fillRect/>
          </a:stretch>
        </p:blipFill>
        <p:spPr>
          <a:xfrm>
            <a:off x="9334918" y="541792"/>
            <a:ext cx="2639187" cy="1169677"/>
          </a:xfrm>
          <a:prstGeom prst="rect">
            <a:avLst/>
          </a:prstGeom>
        </p:spPr>
      </p:pic>
    </p:spTree>
    <p:extLst>
      <p:ext uri="{BB962C8B-B14F-4D97-AF65-F5344CB8AC3E}">
        <p14:creationId xmlns:p14="http://schemas.microsoft.com/office/powerpoint/2010/main" val="25126213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Redefine if necessary</a:t>
            </a:r>
          </a:p>
        </p:txBody>
      </p:sp>
      <p:sp>
        <p:nvSpPr>
          <p:cNvPr id="3" name="Content Placeholder 2"/>
          <p:cNvSpPr>
            <a:spLocks noGrp="1"/>
          </p:cNvSpPr>
          <p:nvPr>
            <p:ph idx="1"/>
          </p:nvPr>
        </p:nvSpPr>
        <p:spPr>
          <a:xfrm>
            <a:off x="206402" y="1690688"/>
            <a:ext cx="10515600" cy="4351338"/>
          </a:xfrm>
        </p:spPr>
        <p:txBody>
          <a:bodyPr/>
          <a:lstStyle/>
          <a:p>
            <a:r>
              <a:rPr lang="en-IN" dirty="0"/>
              <a:t>Continuously obtain customers’ feedback and solve residual issues, meet their incremental expectations and aspiration.</a:t>
            </a:r>
          </a:p>
          <a:p>
            <a:r>
              <a:rPr lang="en-IN" dirty="0"/>
              <a:t>With all the hard work, a product launched successfully may not be able to receive growing customers’ acceptances. Further refinements (at times complete redesigning) is almost always necessary.   </a:t>
            </a:r>
            <a:endParaRPr lang="en-US" dirty="0"/>
          </a:p>
          <a:p>
            <a:endParaRPr lang="en-IN" dirty="0"/>
          </a:p>
        </p:txBody>
      </p:sp>
      <p:pic>
        <p:nvPicPr>
          <p:cNvPr id="5" name="Picture 4"/>
          <p:cNvPicPr>
            <a:picLocks noChangeAspect="1"/>
          </p:cNvPicPr>
          <p:nvPr/>
        </p:nvPicPr>
        <p:blipFill>
          <a:blip r:embed="rId2"/>
          <a:stretch>
            <a:fillRect/>
          </a:stretch>
        </p:blipFill>
        <p:spPr>
          <a:xfrm>
            <a:off x="9334918" y="541792"/>
            <a:ext cx="2639187" cy="1169677"/>
          </a:xfrm>
          <a:prstGeom prst="rect">
            <a:avLst/>
          </a:prstGeom>
        </p:spPr>
      </p:pic>
    </p:spTree>
    <p:extLst>
      <p:ext uri="{BB962C8B-B14F-4D97-AF65-F5344CB8AC3E}">
        <p14:creationId xmlns:p14="http://schemas.microsoft.com/office/powerpoint/2010/main" val="99474045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Profile </a:t>
            </a:r>
            <a:r>
              <a:rPr lang="en-US" dirty="0"/>
              <a:t>of a Design </a:t>
            </a:r>
            <a:r>
              <a:rPr lang="en-US" b="1" dirty="0"/>
              <a:t>Thinker - </a:t>
            </a:r>
            <a:r>
              <a:rPr lang="en-US" sz="2000" dirty="0"/>
              <a:t>1</a:t>
            </a:r>
          </a:p>
        </p:txBody>
      </p:sp>
      <p:sp>
        <p:nvSpPr>
          <p:cNvPr id="3" name="Content Placeholder 2"/>
          <p:cNvSpPr>
            <a:spLocks noGrp="1"/>
          </p:cNvSpPr>
          <p:nvPr>
            <p:ph idx="1"/>
          </p:nvPr>
        </p:nvSpPr>
        <p:spPr>
          <a:xfrm>
            <a:off x="354874" y="1690688"/>
            <a:ext cx="10515600" cy="4351338"/>
          </a:xfrm>
        </p:spPr>
        <p:txBody>
          <a:bodyPr>
            <a:normAutofit/>
          </a:bodyPr>
          <a:lstStyle/>
          <a:p>
            <a:r>
              <a:rPr lang="en-US" b="1" dirty="0"/>
              <a:t>Empathy.</a:t>
            </a:r>
          </a:p>
          <a:p>
            <a:pPr marL="0" indent="0">
              <a:buNone/>
            </a:pPr>
            <a:r>
              <a:rPr lang="en-US" dirty="0"/>
              <a:t>They can imagine the world from multiple perspectives—those of colleagues, clients, end users, and customers (current and prospective). By taking a “people first” approach, design thinkers can imagine solutions that are inherently desirable and meet explicit or latent needs.</a:t>
            </a:r>
          </a:p>
        </p:txBody>
      </p:sp>
    </p:spTree>
    <p:extLst>
      <p:ext uri="{BB962C8B-B14F-4D97-AF65-F5344CB8AC3E}">
        <p14:creationId xmlns:p14="http://schemas.microsoft.com/office/powerpoint/2010/main" val="1504898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B6E876435ED43AFB8AA2248BC650A" ma:contentTypeVersion="2" ma:contentTypeDescription="Create a new document." ma:contentTypeScope="" ma:versionID="01d51368a05ccc3d3312a79397be1cba">
  <xsd:schema xmlns:xsd="http://www.w3.org/2001/XMLSchema" xmlns:xs="http://www.w3.org/2001/XMLSchema" xmlns:p="http://schemas.microsoft.com/office/2006/metadata/properties" xmlns:ns2="4189cdde-1163-4dd8-9def-f39090821744" targetNamespace="http://schemas.microsoft.com/office/2006/metadata/properties" ma:root="true" ma:fieldsID="9c198185bc01979b91a10ccfa5813065" ns2:_="">
    <xsd:import namespace="4189cdde-1163-4dd8-9def-f390908217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9cdde-1163-4dd8-9def-f390908217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A21AEF-D5C8-4FAC-BDF6-411E300A3A1A}"/>
</file>

<file path=customXml/itemProps2.xml><?xml version="1.0" encoding="utf-8"?>
<ds:datastoreItem xmlns:ds="http://schemas.openxmlformats.org/officeDocument/2006/customXml" ds:itemID="{823E4777-5184-4474-8B10-9B4D7E613DDF}"/>
</file>

<file path=customXml/itemProps3.xml><?xml version="1.0" encoding="utf-8"?>
<ds:datastoreItem xmlns:ds="http://schemas.openxmlformats.org/officeDocument/2006/customXml" ds:itemID="{866749F6-DFD3-4ADE-977F-6EA6743FB9BF}"/>
</file>

<file path=docProps/app.xml><?xml version="1.0" encoding="utf-8"?>
<Properties xmlns="http://schemas.openxmlformats.org/officeDocument/2006/extended-properties" xmlns:vt="http://schemas.openxmlformats.org/officeDocument/2006/docPropsVTypes">
  <Template/>
  <TotalTime>14053</TotalTime>
  <Words>7580</Words>
  <Application>Microsoft Office PowerPoint</Application>
  <PresentationFormat>Widescreen</PresentationFormat>
  <Paragraphs>845</Paragraphs>
  <Slides>139</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139</vt:i4>
      </vt:variant>
    </vt:vector>
  </HeadingPairs>
  <TitlesOfParts>
    <vt:vector size="153" baseType="lpstr">
      <vt:lpstr>Arial</vt:lpstr>
      <vt:lpstr>Arial Body</vt:lpstr>
      <vt:lpstr>Bahnschrift Condensed</vt:lpstr>
      <vt:lpstr>Bahnschrift SemiBold Condensed</vt:lpstr>
      <vt:lpstr>Bodoni MT Condensed</vt:lpstr>
      <vt:lpstr>Bradley Hand ITC</vt:lpstr>
      <vt:lpstr>Calibri</vt:lpstr>
      <vt:lpstr>Cambria Math</vt:lpstr>
      <vt:lpstr>Georgia</vt:lpstr>
      <vt:lpstr>Helvetica Neue</vt:lpstr>
      <vt:lpstr>Noto Sans Symbols</vt:lpstr>
      <vt:lpstr>Times New Roman</vt:lpstr>
      <vt:lpstr>Wingdings</vt:lpstr>
      <vt:lpstr>Office Theme</vt:lpstr>
      <vt:lpstr>Foundations of Entrepreneurship</vt:lpstr>
      <vt:lpstr>PowerPoint Presentation</vt:lpstr>
      <vt:lpstr>PowerPoint Presentation</vt:lpstr>
      <vt:lpstr>Design and Designers’ Sensibilities</vt:lpstr>
      <vt:lpstr>Gandhi: one of the few creative geniuses to walk the earth</vt:lpstr>
      <vt:lpstr>Linear Thinking</vt:lpstr>
      <vt:lpstr>Design Process</vt:lpstr>
      <vt:lpstr>PowerPoint Presentation</vt:lpstr>
      <vt:lpstr>Some of the Constructs or Tools in Design and Innovation are </vt:lpstr>
      <vt:lpstr>Design Thinking</vt:lpstr>
      <vt:lpstr>Many notice Design Thinkers among great creators</vt:lpstr>
      <vt:lpstr>How Innovation Usually Happen?</vt:lpstr>
      <vt:lpstr>Develop Deep Empathy for Customers</vt:lpstr>
      <vt:lpstr>Question the Status Quo: Be a Contrarian</vt:lpstr>
      <vt:lpstr>Invention and Innovation</vt:lpstr>
      <vt:lpstr>Idea to Invention to Innovation is the Process of Building Entrepreneurship</vt:lpstr>
      <vt:lpstr>Steps in Invention</vt:lpstr>
      <vt:lpstr>Leap of Faith</vt:lpstr>
      <vt:lpstr>Being mindful of the travails you are going through, I am trying to arrange talks by experts instead of delivering lectures by myself. Schedule for the next part of the semester</vt:lpstr>
      <vt:lpstr>For persistently Following and Succeeding in Creative Pursuit</vt:lpstr>
      <vt:lpstr>How to Identify Problem and How to Find Solutions?</vt:lpstr>
      <vt:lpstr>Dyson Vacuum Cleaner</vt:lpstr>
      <vt:lpstr>How the Invention Process Works in our brain?</vt:lpstr>
      <vt:lpstr>Two Compartments of the Brain</vt:lpstr>
      <vt:lpstr>The Creative Process</vt:lpstr>
      <vt:lpstr>1. Idea Germination</vt:lpstr>
      <vt:lpstr>2. Preparation: Rationalization</vt:lpstr>
      <vt:lpstr>3. Incubation: Fantasizing</vt:lpstr>
      <vt:lpstr>It is not all so sudden though it appears so.</vt:lpstr>
      <vt:lpstr>Our Subconscious is Much More Powerful than the Conscious Brain. The moot question is can we exploit it more than we usually tend to do.</vt:lpstr>
      <vt:lpstr>4. Illumination: Realization</vt:lpstr>
      <vt:lpstr>5. Verification: Validation</vt:lpstr>
      <vt:lpstr>Innovation and Entrepreneurship</vt:lpstr>
      <vt:lpstr>PowerPoint Presentation</vt:lpstr>
      <vt:lpstr>Design-Driven Innovation</vt:lpstr>
      <vt:lpstr>Meaning (Experience) in a Product</vt:lpstr>
      <vt:lpstr>Add Meaning to Product through Design Gain sustainable competitive advantage by giving customers unique experience </vt:lpstr>
      <vt:lpstr>Meaning in a product or service</vt:lpstr>
      <vt:lpstr>Radical innovation of meanings and the creation of business classics</vt:lpstr>
      <vt:lpstr>PowerPoint Presentation</vt:lpstr>
      <vt:lpstr>The Alessi Bird Kettle</vt:lpstr>
      <vt:lpstr>Example: Nintendo introduced the Wii in 2006. </vt:lpstr>
      <vt:lpstr>Nintendo Wii</vt:lpstr>
      <vt:lpstr>Design-Driven Innovation</vt:lpstr>
      <vt:lpstr>DDI: Radical innovation of meaning giving customers new experience Two important features of a product: 1. latest technology (efficacy), 2. exciting experience (meaning) </vt:lpstr>
      <vt:lpstr>Process of Design-Driven Innovation (DDI) </vt:lpstr>
      <vt:lpstr>Design-Driven Innovation</vt:lpstr>
      <vt:lpstr>TRIZ</vt:lpstr>
      <vt:lpstr>TRIZ  – “theory of inventive problem solving” invented by the Russian engineer Genrich Altshuller</vt:lpstr>
      <vt:lpstr>PowerPoint Presentation</vt:lpstr>
      <vt:lpstr>TRIZ espouses 5 basic principles for innovation initiatives.  TRIZ uses 40 inventive principles to facilitate innovations. </vt:lpstr>
      <vt:lpstr>The 5 basic principles of TRIZ for innovation initiatives. </vt:lpstr>
      <vt:lpstr>The 5 basic principles of TRIZ for innovation initiatives. </vt:lpstr>
      <vt:lpstr>The 5 basic principles of TRIZ for innovation initiatives. </vt:lpstr>
      <vt:lpstr>The 5 basic principles of TRIZ for innovation initiatives. </vt:lpstr>
      <vt:lpstr>TRIZ IS</vt:lpstr>
      <vt:lpstr>Some wonderful reference material by Oxford Creativity</vt:lpstr>
      <vt:lpstr>Book reference</vt:lpstr>
      <vt:lpstr>TRIZ</vt:lpstr>
      <vt:lpstr>PowerPoint Presentation</vt:lpstr>
      <vt:lpstr>TRIZ may reduce Product Development Time, Cost, and other Resources and Ensure Greater Success.</vt:lpstr>
      <vt:lpstr>39 Parameters or contradictions and 40 Inventive Principles</vt:lpstr>
      <vt:lpstr>Ideality: A Metric to Measure Progress Towards the Ideal Final Result (IFR)</vt:lpstr>
      <vt:lpstr>The 39 TRIZ Features for technical contradictions or Technical parameters or Problem parameters </vt:lpstr>
      <vt:lpstr>PowerPoint Presentation</vt:lpstr>
      <vt:lpstr>PowerPoint Presentation</vt:lpstr>
      <vt:lpstr>TRIZ – developed by Genrich Altshuller</vt:lpstr>
      <vt:lpstr>Steps</vt:lpstr>
      <vt:lpstr>Making a table that is strong but lightweight</vt:lpstr>
      <vt:lpstr>Contradiction Matrix of the Airbag problem Row 15 &amp; Column 31</vt:lpstr>
      <vt:lpstr>PowerPoint Presentation</vt:lpstr>
      <vt:lpstr>PowerPoint Presentation</vt:lpstr>
      <vt:lpstr>TRIZ Is an Empirical Method</vt:lpstr>
      <vt:lpstr>PowerPoint Presentation</vt:lpstr>
      <vt:lpstr>Six Concepts</vt:lpstr>
      <vt:lpstr>Six Concepts</vt:lpstr>
      <vt:lpstr>Six Concepts</vt:lpstr>
      <vt:lpstr>Design Form, function and experience  It is a rejection of the practice of viewing a product as a bunch of features stacked together.  </vt:lpstr>
      <vt:lpstr>Design Process</vt:lpstr>
      <vt:lpstr>Design Thinking for developing products, processes, services</vt:lpstr>
      <vt:lpstr>Design Thinking</vt:lpstr>
      <vt:lpstr>PowerPoint Presentation</vt:lpstr>
      <vt:lpstr>Continued </vt:lpstr>
      <vt:lpstr>PowerPoint Presentation</vt:lpstr>
      <vt:lpstr>Design Thinking: More Explanation</vt:lpstr>
      <vt:lpstr>Design Thinking: Design Mindset</vt:lpstr>
      <vt:lpstr>PowerPoint Presentation</vt:lpstr>
      <vt:lpstr>Design Thinking Steps to Innovation</vt:lpstr>
      <vt:lpstr>Design Thinking</vt:lpstr>
      <vt:lpstr>Empathize</vt:lpstr>
      <vt:lpstr>Empathize</vt:lpstr>
      <vt:lpstr>Define and Redefine (the problem)</vt:lpstr>
      <vt:lpstr>Ideate</vt:lpstr>
      <vt:lpstr>Divergence and convergence </vt:lpstr>
      <vt:lpstr>Idea Generation</vt:lpstr>
      <vt:lpstr>Prototype</vt:lpstr>
      <vt:lpstr>Test</vt:lpstr>
      <vt:lpstr>Redefine if necessary</vt:lpstr>
      <vt:lpstr>Profile of a Design Thinker - 1</vt:lpstr>
      <vt:lpstr>Profile of a Design Thinker - 2</vt:lpstr>
      <vt:lpstr>Profile of a Design Thinker -3</vt:lpstr>
      <vt:lpstr>Profile of a Design Thinker -4</vt:lpstr>
      <vt:lpstr>Profile of a Design Thinker -5</vt:lpstr>
      <vt:lpstr>Design and Simplicity</vt:lpstr>
      <vt:lpstr>Four Ways to Make the Design Simple</vt:lpstr>
      <vt:lpstr>PowerPoint Presentation</vt:lpstr>
      <vt:lpstr>PowerPoint Presentation</vt:lpstr>
      <vt:lpstr>PowerPoint Presentation</vt:lpstr>
      <vt:lpstr>PowerPoint Presentation</vt:lpstr>
      <vt:lpstr>Open Innovation</vt:lpstr>
      <vt:lpstr>Definition</vt:lpstr>
      <vt:lpstr>Definition</vt:lpstr>
      <vt:lpstr>Developing Technology in Isolation Is not Easy</vt:lpstr>
      <vt:lpstr>Open Innovation and the Contrary</vt:lpstr>
      <vt:lpstr>External Use of Innovation</vt:lpstr>
      <vt:lpstr>Open Innovation</vt:lpstr>
      <vt:lpstr>Innovations at Xerox that helped several successful companies</vt:lpstr>
      <vt:lpstr>PowerPoint Presentation</vt:lpstr>
      <vt:lpstr>Open Innovation: Advantages</vt:lpstr>
      <vt:lpstr>A current example of open innovation involving an Indian laboratory and an American company </vt:lpstr>
      <vt:lpstr>Ongoing Open Innovation: Examples</vt:lpstr>
      <vt:lpstr>Open Innovation in Gaming</vt:lpstr>
      <vt:lpstr>Problems with open innovation</vt:lpstr>
      <vt:lpstr>Open innovation: the case of Procter &amp; Gamble</vt:lpstr>
      <vt:lpstr>P&amp;G</vt:lpstr>
      <vt:lpstr>Syllabus up to here.</vt:lpstr>
      <vt:lpstr>Intellectual Property Rights (IPR)</vt:lpstr>
      <vt:lpstr>Patent</vt:lpstr>
      <vt:lpstr>Design</vt:lpstr>
      <vt:lpstr>Trademark</vt:lpstr>
      <vt:lpstr>Copyright</vt:lpstr>
      <vt:lpstr>World Intellectual Property Organization (WIPO)</vt:lpstr>
      <vt:lpstr>On a different note: Four Steps to Epiphany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 Kumar Mondal</dc:creator>
  <cp:lastModifiedBy>Prof. Manoj Mondal</cp:lastModifiedBy>
  <cp:revision>207</cp:revision>
  <dcterms:modified xsi:type="dcterms:W3CDTF">2021-03-27T04:42:12Z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0x0101008AFB6E876435ED43AFB8AA2248BC650A</vt:lpwstr>
  </property>
</Properties>
</file>